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16"/>
  </p:notesMasterIdLst>
  <p:sldIdLst>
    <p:sldId id="256" r:id="rId2"/>
    <p:sldId id="306" r:id="rId3"/>
    <p:sldId id="308" r:id="rId4"/>
    <p:sldId id="303" r:id="rId5"/>
    <p:sldId id="314" r:id="rId6"/>
    <p:sldId id="259" r:id="rId7"/>
    <p:sldId id="318" r:id="rId8"/>
    <p:sldId id="278" r:id="rId9"/>
    <p:sldId id="276" r:id="rId10"/>
    <p:sldId id="320" r:id="rId11"/>
    <p:sldId id="319" r:id="rId12"/>
    <p:sldId id="313" r:id="rId13"/>
    <p:sldId id="315" r:id="rId14"/>
    <p:sldId id="31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TAStație82" initials="L" lastIdx="0" clrIdx="0">
    <p:extLst>
      <p:ext uri="{19B8F6BF-5375-455C-9EA6-DF929625EA0E}">
        <p15:presenceInfo xmlns:p15="http://schemas.microsoft.com/office/powerpoint/2012/main" xmlns="" userId="LTAStație8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45" autoAdjust="0"/>
  </p:normalViewPr>
  <p:slideViewPr>
    <p:cSldViewPr snapToGrid="0">
      <p:cViewPr varScale="1">
        <p:scale>
          <a:sx n="69" d="100"/>
          <a:sy n="69" d="100"/>
        </p:scale>
        <p:origin x="-76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8D8A1-3690-4799-B496-C26BB7EE5E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o-RO"/>
        </a:p>
      </dgm:t>
    </dgm:pt>
    <dgm:pt modelId="{BCC2A026-6C5F-422C-8D8E-B457EDF77829}">
      <dgm:prSet phldrT="[Text]" custT="1"/>
      <dgm:spPr/>
      <dgm:t>
        <a:bodyPr/>
        <a:lstStyle/>
        <a:p>
          <a:r>
            <a:rPr lang="ro-RO" sz="1800" dirty="0"/>
            <a:t> Competența de a învăța să înveți</a:t>
          </a:r>
        </a:p>
      </dgm:t>
    </dgm:pt>
    <dgm:pt modelId="{8FCEFEDC-A3A2-485D-9BFC-5F90C27E7907}" type="parTrans" cxnId="{F5572FD0-1BDD-4D1D-BDA1-791F29F3D669}">
      <dgm:prSet/>
      <dgm:spPr/>
      <dgm:t>
        <a:bodyPr/>
        <a:lstStyle/>
        <a:p>
          <a:endParaRPr lang="ro-RO"/>
        </a:p>
      </dgm:t>
    </dgm:pt>
    <dgm:pt modelId="{79E9CFE7-9BC5-4CA0-AD69-06C383A24550}" type="sibTrans" cxnId="{F5572FD0-1BDD-4D1D-BDA1-791F29F3D669}">
      <dgm:prSet/>
      <dgm:spPr/>
      <dgm:t>
        <a:bodyPr/>
        <a:lstStyle/>
        <a:p>
          <a:endParaRPr lang="ro-RO"/>
        </a:p>
      </dgm:t>
    </dgm:pt>
    <dgm:pt modelId="{F71E5FAF-DE96-435F-A9EB-F18E11C5CC5D}">
      <dgm:prSet phldrT="[Text]" custT="1"/>
      <dgm:spPr/>
      <dgm:t>
        <a:bodyPr/>
        <a:lstStyle/>
        <a:p>
          <a:r>
            <a:rPr lang="ro-RO" sz="1800" dirty="0"/>
            <a:t> Competențe digitale ale tehnologiei  și informației </a:t>
          </a:r>
        </a:p>
      </dgm:t>
    </dgm:pt>
    <dgm:pt modelId="{A01E79C3-A29A-4967-BAD3-B22FDB9B6308}" type="parTrans" cxnId="{647B37BD-057A-4D83-8919-2FAD65F8199E}">
      <dgm:prSet/>
      <dgm:spPr/>
      <dgm:t>
        <a:bodyPr/>
        <a:lstStyle/>
        <a:p>
          <a:endParaRPr lang="ro-RO"/>
        </a:p>
      </dgm:t>
    </dgm:pt>
    <dgm:pt modelId="{1BC38EA7-A08C-48E9-98B4-3D86F61074F8}" type="sibTrans" cxnId="{647B37BD-057A-4D83-8919-2FAD65F8199E}">
      <dgm:prSet/>
      <dgm:spPr/>
      <dgm:t>
        <a:bodyPr/>
        <a:lstStyle/>
        <a:p>
          <a:endParaRPr lang="ro-RO"/>
        </a:p>
      </dgm:t>
    </dgm:pt>
    <dgm:pt modelId="{6903048D-AF7F-4AA5-B339-D45650C2F77D}">
      <dgm:prSet phldrT="[Text]" custT="1"/>
      <dgm:spPr/>
      <dgm:t>
        <a:bodyPr/>
        <a:lstStyle/>
        <a:p>
          <a:r>
            <a:rPr lang="ro-RO" sz="1800" dirty="0"/>
            <a:t> Competențe antreprenoriale</a:t>
          </a:r>
        </a:p>
      </dgm:t>
    </dgm:pt>
    <dgm:pt modelId="{01E85D89-205C-473C-8A01-1292302DF70F}" type="parTrans" cxnId="{325BA06E-6AAD-47CB-B3E0-3C95844B5FF2}">
      <dgm:prSet/>
      <dgm:spPr/>
      <dgm:t>
        <a:bodyPr/>
        <a:lstStyle/>
        <a:p>
          <a:endParaRPr lang="ro-RO"/>
        </a:p>
      </dgm:t>
    </dgm:pt>
    <dgm:pt modelId="{602D6243-5563-47B1-B059-C7E0419486BD}" type="sibTrans" cxnId="{325BA06E-6AAD-47CB-B3E0-3C95844B5FF2}">
      <dgm:prSet/>
      <dgm:spPr/>
      <dgm:t>
        <a:bodyPr/>
        <a:lstStyle/>
        <a:p>
          <a:endParaRPr lang="ro-RO"/>
        </a:p>
      </dgm:t>
    </dgm:pt>
    <dgm:pt modelId="{7585A28C-F397-4843-A5E1-CC9AD9CCC379}">
      <dgm:prSet phldrT="[Text]" custT="1"/>
      <dgm:spPr/>
      <dgm:t>
        <a:bodyPr/>
        <a:lstStyle/>
        <a:p>
          <a:r>
            <a:rPr lang="ro-RO" sz="1800" dirty="0"/>
            <a:t> Competențe de comunicare în limbi străine</a:t>
          </a:r>
        </a:p>
      </dgm:t>
    </dgm:pt>
    <dgm:pt modelId="{61A483D4-2CD5-4FC1-8FBA-C2EC43D1C703}" type="parTrans" cxnId="{76B5FDDD-E5BC-48E9-8A86-1767CE74AED6}">
      <dgm:prSet/>
      <dgm:spPr/>
      <dgm:t>
        <a:bodyPr/>
        <a:lstStyle/>
        <a:p>
          <a:endParaRPr lang="ro-RO"/>
        </a:p>
      </dgm:t>
    </dgm:pt>
    <dgm:pt modelId="{1104F84F-5F6B-42B7-B5EA-B921EEB04CF1}" type="sibTrans" cxnId="{76B5FDDD-E5BC-48E9-8A86-1767CE74AED6}">
      <dgm:prSet/>
      <dgm:spPr/>
      <dgm:t>
        <a:bodyPr/>
        <a:lstStyle/>
        <a:p>
          <a:endParaRPr lang="ro-RO"/>
        </a:p>
      </dgm:t>
    </dgm:pt>
    <dgm:pt modelId="{956985A0-3A37-47EB-87C6-295D46314A3D}">
      <dgm:prSet phldrT="[Text]" custT="1"/>
      <dgm:spPr/>
      <dgm:t>
        <a:bodyPr/>
        <a:lstStyle/>
        <a:p>
          <a:r>
            <a:rPr lang="ro-RO" sz="1800" dirty="0"/>
            <a:t> Competențe sociale și civice</a:t>
          </a:r>
        </a:p>
      </dgm:t>
    </dgm:pt>
    <dgm:pt modelId="{5EBD839E-B44F-408D-99D4-16FAC7A0AEC6}" type="parTrans" cxnId="{38D111E6-9F2B-4B5F-895C-F08BA34624FF}">
      <dgm:prSet/>
      <dgm:spPr/>
      <dgm:t>
        <a:bodyPr/>
        <a:lstStyle/>
        <a:p>
          <a:endParaRPr lang="ro-RO"/>
        </a:p>
      </dgm:t>
    </dgm:pt>
    <dgm:pt modelId="{B975FBFC-277F-4405-873D-11C018646276}" type="sibTrans" cxnId="{38D111E6-9F2B-4B5F-895C-F08BA34624FF}">
      <dgm:prSet/>
      <dgm:spPr/>
      <dgm:t>
        <a:bodyPr/>
        <a:lstStyle/>
        <a:p>
          <a:endParaRPr lang="ro-RO"/>
        </a:p>
      </dgm:t>
    </dgm:pt>
    <dgm:pt modelId="{82B21C90-8B8D-418E-8B1C-479AA7A53E8A}" type="pres">
      <dgm:prSet presAssocID="{3598D8A1-3690-4799-B496-C26BB7EE5E3F}" presName="vert0" presStyleCnt="0">
        <dgm:presLayoutVars>
          <dgm:dir/>
          <dgm:animOne val="branch"/>
          <dgm:animLvl val="lvl"/>
        </dgm:presLayoutVars>
      </dgm:prSet>
      <dgm:spPr/>
      <dgm:t>
        <a:bodyPr/>
        <a:lstStyle/>
        <a:p>
          <a:endParaRPr lang="en-US"/>
        </a:p>
      </dgm:t>
    </dgm:pt>
    <dgm:pt modelId="{ADED9B50-720C-434E-BD50-E3B0F402BAC6}" type="pres">
      <dgm:prSet presAssocID="{BCC2A026-6C5F-422C-8D8E-B457EDF77829}" presName="thickLine" presStyleLbl="alignNode1" presStyleIdx="0" presStyleCnt="5"/>
      <dgm:spPr/>
    </dgm:pt>
    <dgm:pt modelId="{8E4F04A1-769D-4EBE-9350-301D10753B0C}" type="pres">
      <dgm:prSet presAssocID="{BCC2A026-6C5F-422C-8D8E-B457EDF77829}" presName="horz1" presStyleCnt="0"/>
      <dgm:spPr/>
    </dgm:pt>
    <dgm:pt modelId="{70FEBA86-46DD-4A33-8DF1-73C620DF8EE3}" type="pres">
      <dgm:prSet presAssocID="{BCC2A026-6C5F-422C-8D8E-B457EDF77829}" presName="tx1" presStyleLbl="revTx" presStyleIdx="0" presStyleCnt="5"/>
      <dgm:spPr/>
      <dgm:t>
        <a:bodyPr/>
        <a:lstStyle/>
        <a:p>
          <a:endParaRPr lang="en-US"/>
        </a:p>
      </dgm:t>
    </dgm:pt>
    <dgm:pt modelId="{2FD1CF90-34D6-47B1-BD53-32ED1BEBF994}" type="pres">
      <dgm:prSet presAssocID="{BCC2A026-6C5F-422C-8D8E-B457EDF77829}" presName="vert1" presStyleCnt="0"/>
      <dgm:spPr/>
    </dgm:pt>
    <dgm:pt modelId="{E92DD890-E999-4BB7-ABD9-7D608511911E}" type="pres">
      <dgm:prSet presAssocID="{F71E5FAF-DE96-435F-A9EB-F18E11C5CC5D}" presName="thickLine" presStyleLbl="alignNode1" presStyleIdx="1" presStyleCnt="5"/>
      <dgm:spPr/>
    </dgm:pt>
    <dgm:pt modelId="{B4D39FA7-3856-4FF6-A83F-1864658E5E76}" type="pres">
      <dgm:prSet presAssocID="{F71E5FAF-DE96-435F-A9EB-F18E11C5CC5D}" presName="horz1" presStyleCnt="0"/>
      <dgm:spPr/>
    </dgm:pt>
    <dgm:pt modelId="{8A289100-F776-493B-81DE-129C6EEFA4D3}" type="pres">
      <dgm:prSet presAssocID="{F71E5FAF-DE96-435F-A9EB-F18E11C5CC5D}" presName="tx1" presStyleLbl="revTx" presStyleIdx="1" presStyleCnt="5"/>
      <dgm:spPr/>
      <dgm:t>
        <a:bodyPr/>
        <a:lstStyle/>
        <a:p>
          <a:endParaRPr lang="en-US"/>
        </a:p>
      </dgm:t>
    </dgm:pt>
    <dgm:pt modelId="{E5F93BE8-B7F6-4C7D-A988-A766A8BFCD21}" type="pres">
      <dgm:prSet presAssocID="{F71E5FAF-DE96-435F-A9EB-F18E11C5CC5D}" presName="vert1" presStyleCnt="0"/>
      <dgm:spPr/>
    </dgm:pt>
    <dgm:pt modelId="{CB2AAC3C-89DA-4A70-AA8E-AF251CADC36B}" type="pres">
      <dgm:prSet presAssocID="{6903048D-AF7F-4AA5-B339-D45650C2F77D}" presName="thickLine" presStyleLbl="alignNode1" presStyleIdx="2" presStyleCnt="5"/>
      <dgm:spPr/>
    </dgm:pt>
    <dgm:pt modelId="{78606EF0-92DE-40DD-BD84-30E4B59FC821}" type="pres">
      <dgm:prSet presAssocID="{6903048D-AF7F-4AA5-B339-D45650C2F77D}" presName="horz1" presStyleCnt="0"/>
      <dgm:spPr/>
    </dgm:pt>
    <dgm:pt modelId="{4A5FEF06-96E7-411F-B97F-A733A47FF670}" type="pres">
      <dgm:prSet presAssocID="{6903048D-AF7F-4AA5-B339-D45650C2F77D}" presName="tx1" presStyleLbl="revTx" presStyleIdx="2" presStyleCnt="5"/>
      <dgm:spPr/>
      <dgm:t>
        <a:bodyPr/>
        <a:lstStyle/>
        <a:p>
          <a:endParaRPr lang="en-US"/>
        </a:p>
      </dgm:t>
    </dgm:pt>
    <dgm:pt modelId="{BAD45176-29FD-4DCB-8C09-0231F2D32ADA}" type="pres">
      <dgm:prSet presAssocID="{6903048D-AF7F-4AA5-B339-D45650C2F77D}" presName="vert1" presStyleCnt="0"/>
      <dgm:spPr/>
    </dgm:pt>
    <dgm:pt modelId="{8BC6A0DF-2E69-4248-BD2B-111A5B31F5A9}" type="pres">
      <dgm:prSet presAssocID="{7585A28C-F397-4843-A5E1-CC9AD9CCC379}" presName="thickLine" presStyleLbl="alignNode1" presStyleIdx="3" presStyleCnt="5"/>
      <dgm:spPr/>
    </dgm:pt>
    <dgm:pt modelId="{420DDC54-8DBB-48E7-BDE1-815D9D3F589F}" type="pres">
      <dgm:prSet presAssocID="{7585A28C-F397-4843-A5E1-CC9AD9CCC379}" presName="horz1" presStyleCnt="0"/>
      <dgm:spPr/>
    </dgm:pt>
    <dgm:pt modelId="{9F2AA816-9235-486D-B6A9-039120A45F95}" type="pres">
      <dgm:prSet presAssocID="{7585A28C-F397-4843-A5E1-CC9AD9CCC379}" presName="tx1" presStyleLbl="revTx" presStyleIdx="3" presStyleCnt="5"/>
      <dgm:spPr/>
      <dgm:t>
        <a:bodyPr/>
        <a:lstStyle/>
        <a:p>
          <a:endParaRPr lang="en-US"/>
        </a:p>
      </dgm:t>
    </dgm:pt>
    <dgm:pt modelId="{6159C1CE-D885-4AA9-94E9-67C2369FA639}" type="pres">
      <dgm:prSet presAssocID="{7585A28C-F397-4843-A5E1-CC9AD9CCC379}" presName="vert1" presStyleCnt="0"/>
      <dgm:spPr/>
    </dgm:pt>
    <dgm:pt modelId="{23A24E80-96AA-4A3F-BDCF-98405AE2B62A}" type="pres">
      <dgm:prSet presAssocID="{956985A0-3A37-47EB-87C6-295D46314A3D}" presName="thickLine" presStyleLbl="alignNode1" presStyleIdx="4" presStyleCnt="5"/>
      <dgm:spPr/>
    </dgm:pt>
    <dgm:pt modelId="{403C2905-92ED-4B00-953B-3ACC1A8D176F}" type="pres">
      <dgm:prSet presAssocID="{956985A0-3A37-47EB-87C6-295D46314A3D}" presName="horz1" presStyleCnt="0"/>
      <dgm:spPr/>
    </dgm:pt>
    <dgm:pt modelId="{9E197F67-8E4E-4ABC-9303-96CE4C4767FE}" type="pres">
      <dgm:prSet presAssocID="{956985A0-3A37-47EB-87C6-295D46314A3D}" presName="tx1" presStyleLbl="revTx" presStyleIdx="4" presStyleCnt="5"/>
      <dgm:spPr/>
      <dgm:t>
        <a:bodyPr/>
        <a:lstStyle/>
        <a:p>
          <a:endParaRPr lang="en-US"/>
        </a:p>
      </dgm:t>
    </dgm:pt>
    <dgm:pt modelId="{5630648C-22F0-4DC0-BDAF-B31274E6498C}" type="pres">
      <dgm:prSet presAssocID="{956985A0-3A37-47EB-87C6-295D46314A3D}" presName="vert1" presStyleCnt="0"/>
      <dgm:spPr/>
    </dgm:pt>
  </dgm:ptLst>
  <dgm:cxnLst>
    <dgm:cxn modelId="{647B37BD-057A-4D83-8919-2FAD65F8199E}" srcId="{3598D8A1-3690-4799-B496-C26BB7EE5E3F}" destId="{F71E5FAF-DE96-435F-A9EB-F18E11C5CC5D}" srcOrd="1" destOrd="0" parTransId="{A01E79C3-A29A-4967-BAD3-B22FDB9B6308}" sibTransId="{1BC38EA7-A08C-48E9-98B4-3D86F61074F8}"/>
    <dgm:cxn modelId="{325BA06E-6AAD-47CB-B3E0-3C95844B5FF2}" srcId="{3598D8A1-3690-4799-B496-C26BB7EE5E3F}" destId="{6903048D-AF7F-4AA5-B339-D45650C2F77D}" srcOrd="2" destOrd="0" parTransId="{01E85D89-205C-473C-8A01-1292302DF70F}" sibTransId="{602D6243-5563-47B1-B059-C7E0419486BD}"/>
    <dgm:cxn modelId="{F5572FD0-1BDD-4D1D-BDA1-791F29F3D669}" srcId="{3598D8A1-3690-4799-B496-C26BB7EE5E3F}" destId="{BCC2A026-6C5F-422C-8D8E-B457EDF77829}" srcOrd="0" destOrd="0" parTransId="{8FCEFEDC-A3A2-485D-9BFC-5F90C27E7907}" sibTransId="{79E9CFE7-9BC5-4CA0-AD69-06C383A24550}"/>
    <dgm:cxn modelId="{38D111E6-9F2B-4B5F-895C-F08BA34624FF}" srcId="{3598D8A1-3690-4799-B496-C26BB7EE5E3F}" destId="{956985A0-3A37-47EB-87C6-295D46314A3D}" srcOrd="4" destOrd="0" parTransId="{5EBD839E-B44F-408D-99D4-16FAC7A0AEC6}" sibTransId="{B975FBFC-277F-4405-873D-11C018646276}"/>
    <dgm:cxn modelId="{42D01BEC-0FE4-4A60-BD4E-01F03EF9AAF5}" type="presOf" srcId="{BCC2A026-6C5F-422C-8D8E-B457EDF77829}" destId="{70FEBA86-46DD-4A33-8DF1-73C620DF8EE3}" srcOrd="0" destOrd="0" presId="urn:microsoft.com/office/officeart/2008/layout/LinedList"/>
    <dgm:cxn modelId="{3F90FF68-27A6-4F1E-96B7-2C8453C4D55C}" type="presOf" srcId="{3598D8A1-3690-4799-B496-C26BB7EE5E3F}" destId="{82B21C90-8B8D-418E-8B1C-479AA7A53E8A}" srcOrd="0" destOrd="0" presId="urn:microsoft.com/office/officeart/2008/layout/LinedList"/>
    <dgm:cxn modelId="{A2FBA8D3-5DC8-480C-8AE7-96516669F5A8}" type="presOf" srcId="{F71E5FAF-DE96-435F-A9EB-F18E11C5CC5D}" destId="{8A289100-F776-493B-81DE-129C6EEFA4D3}" srcOrd="0" destOrd="0" presId="urn:microsoft.com/office/officeart/2008/layout/LinedList"/>
    <dgm:cxn modelId="{72B142D9-8E5E-4C65-A923-B2D99BA670F5}" type="presOf" srcId="{6903048D-AF7F-4AA5-B339-D45650C2F77D}" destId="{4A5FEF06-96E7-411F-B97F-A733A47FF670}" srcOrd="0" destOrd="0" presId="urn:microsoft.com/office/officeart/2008/layout/LinedList"/>
    <dgm:cxn modelId="{76B5FDDD-E5BC-48E9-8A86-1767CE74AED6}" srcId="{3598D8A1-3690-4799-B496-C26BB7EE5E3F}" destId="{7585A28C-F397-4843-A5E1-CC9AD9CCC379}" srcOrd="3" destOrd="0" parTransId="{61A483D4-2CD5-4FC1-8FBA-C2EC43D1C703}" sibTransId="{1104F84F-5F6B-42B7-B5EA-B921EEB04CF1}"/>
    <dgm:cxn modelId="{D473D98F-EE67-433B-9BEF-6465EB163CB5}" type="presOf" srcId="{956985A0-3A37-47EB-87C6-295D46314A3D}" destId="{9E197F67-8E4E-4ABC-9303-96CE4C4767FE}" srcOrd="0" destOrd="0" presId="urn:microsoft.com/office/officeart/2008/layout/LinedList"/>
    <dgm:cxn modelId="{A8FFFA8A-6977-4FE7-B764-094769EAF1F8}" type="presOf" srcId="{7585A28C-F397-4843-A5E1-CC9AD9CCC379}" destId="{9F2AA816-9235-486D-B6A9-039120A45F95}" srcOrd="0" destOrd="0" presId="urn:microsoft.com/office/officeart/2008/layout/LinedList"/>
    <dgm:cxn modelId="{59D3631B-9FE6-4220-A316-C6835B6B1C92}" type="presParOf" srcId="{82B21C90-8B8D-418E-8B1C-479AA7A53E8A}" destId="{ADED9B50-720C-434E-BD50-E3B0F402BAC6}" srcOrd="0" destOrd="0" presId="urn:microsoft.com/office/officeart/2008/layout/LinedList"/>
    <dgm:cxn modelId="{20C8A05F-50C8-4A16-89A7-ACC8DFC45054}" type="presParOf" srcId="{82B21C90-8B8D-418E-8B1C-479AA7A53E8A}" destId="{8E4F04A1-769D-4EBE-9350-301D10753B0C}" srcOrd="1" destOrd="0" presId="urn:microsoft.com/office/officeart/2008/layout/LinedList"/>
    <dgm:cxn modelId="{625F1A73-BA89-4A2C-B962-058E07FDFE2D}" type="presParOf" srcId="{8E4F04A1-769D-4EBE-9350-301D10753B0C}" destId="{70FEBA86-46DD-4A33-8DF1-73C620DF8EE3}" srcOrd="0" destOrd="0" presId="urn:microsoft.com/office/officeart/2008/layout/LinedList"/>
    <dgm:cxn modelId="{F89FF62A-9D6C-48D1-A390-5C1A496D77A4}" type="presParOf" srcId="{8E4F04A1-769D-4EBE-9350-301D10753B0C}" destId="{2FD1CF90-34D6-47B1-BD53-32ED1BEBF994}" srcOrd="1" destOrd="0" presId="urn:microsoft.com/office/officeart/2008/layout/LinedList"/>
    <dgm:cxn modelId="{BAE2A0FA-9FF3-4271-BD54-A4274B47155C}" type="presParOf" srcId="{82B21C90-8B8D-418E-8B1C-479AA7A53E8A}" destId="{E92DD890-E999-4BB7-ABD9-7D608511911E}" srcOrd="2" destOrd="0" presId="urn:microsoft.com/office/officeart/2008/layout/LinedList"/>
    <dgm:cxn modelId="{88CF5309-8F81-4067-B8E1-91997F4CE816}" type="presParOf" srcId="{82B21C90-8B8D-418E-8B1C-479AA7A53E8A}" destId="{B4D39FA7-3856-4FF6-A83F-1864658E5E76}" srcOrd="3" destOrd="0" presId="urn:microsoft.com/office/officeart/2008/layout/LinedList"/>
    <dgm:cxn modelId="{2E455F89-2CBE-4E88-B6C5-E685981AAF21}" type="presParOf" srcId="{B4D39FA7-3856-4FF6-A83F-1864658E5E76}" destId="{8A289100-F776-493B-81DE-129C6EEFA4D3}" srcOrd="0" destOrd="0" presId="urn:microsoft.com/office/officeart/2008/layout/LinedList"/>
    <dgm:cxn modelId="{A6F1A70F-12BD-435F-A226-5B0A1ADA42E1}" type="presParOf" srcId="{B4D39FA7-3856-4FF6-A83F-1864658E5E76}" destId="{E5F93BE8-B7F6-4C7D-A988-A766A8BFCD21}" srcOrd="1" destOrd="0" presId="urn:microsoft.com/office/officeart/2008/layout/LinedList"/>
    <dgm:cxn modelId="{86DBF1CB-DA1E-4E16-ABFB-AC7A5DB3488C}" type="presParOf" srcId="{82B21C90-8B8D-418E-8B1C-479AA7A53E8A}" destId="{CB2AAC3C-89DA-4A70-AA8E-AF251CADC36B}" srcOrd="4" destOrd="0" presId="urn:microsoft.com/office/officeart/2008/layout/LinedList"/>
    <dgm:cxn modelId="{F2582AEF-E791-47EA-B80A-F4FA6A7A2177}" type="presParOf" srcId="{82B21C90-8B8D-418E-8B1C-479AA7A53E8A}" destId="{78606EF0-92DE-40DD-BD84-30E4B59FC821}" srcOrd="5" destOrd="0" presId="urn:microsoft.com/office/officeart/2008/layout/LinedList"/>
    <dgm:cxn modelId="{3A2C2AA5-AC2D-4442-9A95-63F92D9F7044}" type="presParOf" srcId="{78606EF0-92DE-40DD-BD84-30E4B59FC821}" destId="{4A5FEF06-96E7-411F-B97F-A733A47FF670}" srcOrd="0" destOrd="0" presId="urn:microsoft.com/office/officeart/2008/layout/LinedList"/>
    <dgm:cxn modelId="{87FEEEC2-74B0-4642-B1E0-03B5B49DA712}" type="presParOf" srcId="{78606EF0-92DE-40DD-BD84-30E4B59FC821}" destId="{BAD45176-29FD-4DCB-8C09-0231F2D32ADA}" srcOrd="1" destOrd="0" presId="urn:microsoft.com/office/officeart/2008/layout/LinedList"/>
    <dgm:cxn modelId="{E3F0E96B-0AF4-40FA-952E-4667F6A96F14}" type="presParOf" srcId="{82B21C90-8B8D-418E-8B1C-479AA7A53E8A}" destId="{8BC6A0DF-2E69-4248-BD2B-111A5B31F5A9}" srcOrd="6" destOrd="0" presId="urn:microsoft.com/office/officeart/2008/layout/LinedList"/>
    <dgm:cxn modelId="{0A9D6E02-C295-4E0B-8728-7EA8C8EB0D8F}" type="presParOf" srcId="{82B21C90-8B8D-418E-8B1C-479AA7A53E8A}" destId="{420DDC54-8DBB-48E7-BDE1-815D9D3F589F}" srcOrd="7" destOrd="0" presId="urn:microsoft.com/office/officeart/2008/layout/LinedList"/>
    <dgm:cxn modelId="{6F376EB5-E26B-44F2-B810-6158FB66B8CC}" type="presParOf" srcId="{420DDC54-8DBB-48E7-BDE1-815D9D3F589F}" destId="{9F2AA816-9235-486D-B6A9-039120A45F95}" srcOrd="0" destOrd="0" presId="urn:microsoft.com/office/officeart/2008/layout/LinedList"/>
    <dgm:cxn modelId="{FC86BF57-92CD-4C36-92B3-256EB833A982}" type="presParOf" srcId="{420DDC54-8DBB-48E7-BDE1-815D9D3F589F}" destId="{6159C1CE-D885-4AA9-94E9-67C2369FA639}" srcOrd="1" destOrd="0" presId="urn:microsoft.com/office/officeart/2008/layout/LinedList"/>
    <dgm:cxn modelId="{99EF58B4-59DC-4465-91A6-860975E8019D}" type="presParOf" srcId="{82B21C90-8B8D-418E-8B1C-479AA7A53E8A}" destId="{23A24E80-96AA-4A3F-BDCF-98405AE2B62A}" srcOrd="8" destOrd="0" presId="urn:microsoft.com/office/officeart/2008/layout/LinedList"/>
    <dgm:cxn modelId="{78C1F620-A780-46A2-9C66-6981AC007567}" type="presParOf" srcId="{82B21C90-8B8D-418E-8B1C-479AA7A53E8A}" destId="{403C2905-92ED-4B00-953B-3ACC1A8D176F}" srcOrd="9" destOrd="0" presId="urn:microsoft.com/office/officeart/2008/layout/LinedList"/>
    <dgm:cxn modelId="{3E5F2EB9-3C1F-4E87-B8A5-E2928C4B48AB}" type="presParOf" srcId="{403C2905-92ED-4B00-953B-3ACC1A8D176F}" destId="{9E197F67-8E4E-4ABC-9303-96CE4C4767FE}" srcOrd="0" destOrd="0" presId="urn:microsoft.com/office/officeart/2008/layout/LinedList"/>
    <dgm:cxn modelId="{0EF9CE86-E393-438E-9C6E-BBDAD8E8895E}" type="presParOf" srcId="{403C2905-92ED-4B00-953B-3ACC1A8D176F}" destId="{5630648C-22F0-4DC0-BDAF-B31274E6498C}"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ED9B50-720C-434E-BD50-E3B0F402BAC6}">
      <dsp:nvSpPr>
        <dsp:cNvPr id="0" name=""/>
        <dsp:cNvSpPr/>
      </dsp:nvSpPr>
      <dsp:spPr>
        <a:xfrm>
          <a:off x="0" y="196"/>
          <a:ext cx="613034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EBA86-46DD-4A33-8DF1-73C620DF8EE3}">
      <dsp:nvSpPr>
        <dsp:cNvPr id="0" name=""/>
        <dsp:cNvSpPr/>
      </dsp:nvSpPr>
      <dsp:spPr>
        <a:xfrm>
          <a:off x="0" y="196"/>
          <a:ext cx="6130340" cy="3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dirty="0"/>
            <a:t> Competența de a învăța să înveți</a:t>
          </a:r>
        </a:p>
      </dsp:txBody>
      <dsp:txXfrm>
        <a:off x="0" y="196"/>
        <a:ext cx="6130340" cy="321591"/>
      </dsp:txXfrm>
    </dsp:sp>
    <dsp:sp modelId="{E92DD890-E999-4BB7-ABD9-7D608511911E}">
      <dsp:nvSpPr>
        <dsp:cNvPr id="0" name=""/>
        <dsp:cNvSpPr/>
      </dsp:nvSpPr>
      <dsp:spPr>
        <a:xfrm>
          <a:off x="0" y="321787"/>
          <a:ext cx="613034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89100-F776-493B-81DE-129C6EEFA4D3}">
      <dsp:nvSpPr>
        <dsp:cNvPr id="0" name=""/>
        <dsp:cNvSpPr/>
      </dsp:nvSpPr>
      <dsp:spPr>
        <a:xfrm>
          <a:off x="0" y="321787"/>
          <a:ext cx="6130340" cy="3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dirty="0"/>
            <a:t> Competențe digitale ale tehnologiei  și informației </a:t>
          </a:r>
        </a:p>
      </dsp:txBody>
      <dsp:txXfrm>
        <a:off x="0" y="321787"/>
        <a:ext cx="6130340" cy="321591"/>
      </dsp:txXfrm>
    </dsp:sp>
    <dsp:sp modelId="{CB2AAC3C-89DA-4A70-AA8E-AF251CADC36B}">
      <dsp:nvSpPr>
        <dsp:cNvPr id="0" name=""/>
        <dsp:cNvSpPr/>
      </dsp:nvSpPr>
      <dsp:spPr>
        <a:xfrm>
          <a:off x="0" y="643378"/>
          <a:ext cx="613034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FEF06-96E7-411F-B97F-A733A47FF670}">
      <dsp:nvSpPr>
        <dsp:cNvPr id="0" name=""/>
        <dsp:cNvSpPr/>
      </dsp:nvSpPr>
      <dsp:spPr>
        <a:xfrm>
          <a:off x="0" y="643378"/>
          <a:ext cx="6130340" cy="3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dirty="0"/>
            <a:t> Competențe antreprenoriale</a:t>
          </a:r>
        </a:p>
      </dsp:txBody>
      <dsp:txXfrm>
        <a:off x="0" y="643378"/>
        <a:ext cx="6130340" cy="321591"/>
      </dsp:txXfrm>
    </dsp:sp>
    <dsp:sp modelId="{8BC6A0DF-2E69-4248-BD2B-111A5B31F5A9}">
      <dsp:nvSpPr>
        <dsp:cNvPr id="0" name=""/>
        <dsp:cNvSpPr/>
      </dsp:nvSpPr>
      <dsp:spPr>
        <a:xfrm>
          <a:off x="0" y="964970"/>
          <a:ext cx="613034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AA816-9235-486D-B6A9-039120A45F95}">
      <dsp:nvSpPr>
        <dsp:cNvPr id="0" name=""/>
        <dsp:cNvSpPr/>
      </dsp:nvSpPr>
      <dsp:spPr>
        <a:xfrm>
          <a:off x="0" y="964970"/>
          <a:ext cx="6130340" cy="3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dirty="0"/>
            <a:t> Competențe de comunicare în limbi străine</a:t>
          </a:r>
        </a:p>
      </dsp:txBody>
      <dsp:txXfrm>
        <a:off x="0" y="964970"/>
        <a:ext cx="6130340" cy="321591"/>
      </dsp:txXfrm>
    </dsp:sp>
    <dsp:sp modelId="{23A24E80-96AA-4A3F-BDCF-98405AE2B62A}">
      <dsp:nvSpPr>
        <dsp:cNvPr id="0" name=""/>
        <dsp:cNvSpPr/>
      </dsp:nvSpPr>
      <dsp:spPr>
        <a:xfrm>
          <a:off x="0" y="1286561"/>
          <a:ext cx="613034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97F67-8E4E-4ABC-9303-96CE4C4767FE}">
      <dsp:nvSpPr>
        <dsp:cNvPr id="0" name=""/>
        <dsp:cNvSpPr/>
      </dsp:nvSpPr>
      <dsp:spPr>
        <a:xfrm>
          <a:off x="0" y="1286561"/>
          <a:ext cx="6130340" cy="3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dirty="0"/>
            <a:t> Competențe sociale și civice</a:t>
          </a:r>
        </a:p>
      </dsp:txBody>
      <dsp:txXfrm>
        <a:off x="0" y="1286561"/>
        <a:ext cx="6130340" cy="3215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1206B-E887-4A5F-AD53-76C96E04A511}" type="datetimeFigureOut">
              <a:rPr lang="ro-RO" smtClean="0"/>
              <a:pPr/>
              <a:t>17.01.2025</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C90E0-3CC9-4249-AD63-48982968D026}" type="slidenum">
              <a:rPr lang="ro-RO" smtClean="0"/>
              <a:pPr/>
              <a:t>‹#›</a:t>
            </a:fld>
            <a:endParaRPr lang="ro-RO"/>
          </a:p>
        </p:txBody>
      </p:sp>
    </p:spTree>
    <p:extLst>
      <p:ext uri="{BB962C8B-B14F-4D97-AF65-F5344CB8AC3E}">
        <p14:creationId xmlns:p14="http://schemas.microsoft.com/office/powerpoint/2010/main" xmlns="" val="275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A79C90E0-3CC9-4249-AD63-48982968D026}" type="slidenum">
              <a:rPr lang="ro-RO" smtClean="0"/>
              <a:pPr/>
              <a:t>2</a:t>
            </a:fld>
            <a:endParaRPr lang="ro-RO"/>
          </a:p>
        </p:txBody>
      </p:sp>
    </p:spTree>
    <p:extLst>
      <p:ext uri="{BB962C8B-B14F-4D97-AF65-F5344CB8AC3E}">
        <p14:creationId xmlns:p14="http://schemas.microsoft.com/office/powerpoint/2010/main" xmlns="" val="49076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A79C90E0-3CC9-4249-AD63-48982968D026}" type="slidenum">
              <a:rPr lang="ro-RO" smtClean="0"/>
              <a:pPr/>
              <a:t>14</a:t>
            </a:fld>
            <a:endParaRPr lang="ro-RO"/>
          </a:p>
        </p:txBody>
      </p:sp>
    </p:spTree>
    <p:extLst>
      <p:ext uri="{BB962C8B-B14F-4D97-AF65-F5344CB8AC3E}">
        <p14:creationId xmlns:p14="http://schemas.microsoft.com/office/powerpoint/2010/main" xmlns="" val="399641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381000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18365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30452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93942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656611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230202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880298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429358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19387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58525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253566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129618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179636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237327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141743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2C71219F-C6DA-4B71-8772-36B6EA255F50}" type="datetimeFigureOut">
              <a:rPr lang="ro-RO" smtClean="0"/>
              <a:pPr/>
              <a:t>17.01.2025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37855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71219F-C6DA-4B71-8772-36B6EA255F50}" type="datetimeFigureOut">
              <a:rPr lang="ro-RO" smtClean="0"/>
              <a:pPr/>
              <a:t>17.01.2025</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3C01B1-94C4-456B-86C4-B730FEAECE98}" type="slidenum">
              <a:rPr lang="ro-RO" smtClean="0"/>
              <a:pPr/>
              <a:t>‹#›</a:t>
            </a:fld>
            <a:endParaRPr lang="ro-RO"/>
          </a:p>
        </p:txBody>
      </p:sp>
    </p:spTree>
    <p:extLst>
      <p:ext uri="{BB962C8B-B14F-4D97-AF65-F5344CB8AC3E}">
        <p14:creationId xmlns:p14="http://schemas.microsoft.com/office/powerpoint/2010/main" xmlns="" val="171758244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le:Erasmus+ Logo.svg - Wikimedia Commons">
            <a:extLst>
              <a:ext uri="{FF2B5EF4-FFF2-40B4-BE49-F238E27FC236}">
                <a16:creationId xmlns:a16="http://schemas.microsoft.com/office/drawing/2014/main" xmlns="" id="{188E84F2-9865-4455-9874-265236D902A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757" y="83207"/>
            <a:ext cx="2203673" cy="629621"/>
          </a:xfrm>
          <a:prstGeom prst="rect">
            <a:avLst/>
          </a:prstGeom>
          <a:noFill/>
          <a:extLst>
            <a:ext uri="{909E8E84-426E-40DD-AFC4-6F175D3DCCD1}">
              <a14:hiddenFill xmlns:a14="http://schemas.microsoft.com/office/drawing/2010/main" xmlns="">
                <a:solidFill>
                  <a:srgbClr val="FFFFFF"/>
                </a:solidFill>
              </a14:hiddenFill>
            </a:ext>
          </a:extLst>
        </p:spPr>
      </p:pic>
      <p:pic>
        <p:nvPicPr>
          <p:cNvPr id="18434" name="Picture 2" descr="https://cdn-gaecj.nitrocdn.com/JMwuRIbFKRytZpZBQQGkRvqmTfGyKhHA/assets/images/optimized/rev-f8e508b/turkeytravelplanner.com/wp-content/uploads/2022/08/Iskenderun.jpg"/>
          <p:cNvPicPr>
            <a:picLocks noChangeAspect="1" noChangeArrowheads="1"/>
          </p:cNvPicPr>
          <p:nvPr/>
        </p:nvPicPr>
        <p:blipFill>
          <a:blip r:embed="rId3" cstate="print"/>
          <a:srcRect/>
          <a:stretch>
            <a:fillRect/>
          </a:stretch>
        </p:blipFill>
        <p:spPr bwMode="auto">
          <a:xfrm>
            <a:off x="429491" y="1219200"/>
            <a:ext cx="8257309" cy="5213750"/>
          </a:xfrm>
          <a:prstGeom prst="rect">
            <a:avLst/>
          </a:prstGeom>
          <a:noFill/>
        </p:spPr>
      </p:pic>
      <p:sp>
        <p:nvSpPr>
          <p:cNvPr id="2" name="Titlu 1">
            <a:extLst>
              <a:ext uri="{FF2B5EF4-FFF2-40B4-BE49-F238E27FC236}">
                <a16:creationId xmlns:a16="http://schemas.microsoft.com/office/drawing/2014/main" xmlns="" id="{7CEFAFCD-B4A5-4A35-8BD7-F9CC0CE35239}"/>
              </a:ext>
            </a:extLst>
          </p:cNvPr>
          <p:cNvSpPr>
            <a:spLocks noGrp="1"/>
          </p:cNvSpPr>
          <p:nvPr>
            <p:ph type="title"/>
          </p:nvPr>
        </p:nvSpPr>
        <p:spPr>
          <a:xfrm>
            <a:off x="1767182" y="483892"/>
            <a:ext cx="7506819" cy="558659"/>
          </a:xfrm>
        </p:spPr>
        <p:txBody>
          <a:bodyPr>
            <a:normAutofit fontScale="90000"/>
          </a:bodyPr>
          <a:lstStyle/>
          <a:p>
            <a:r>
              <a:rPr lang="ro-RO" sz="3200" b="1" dirty="0">
                <a:solidFill>
                  <a:schemeClr val="accent1">
                    <a:lumMod val="75000"/>
                  </a:schemeClr>
                </a:solidFill>
              </a:rPr>
              <a:t>   </a:t>
            </a:r>
            <a:r>
              <a:rPr lang="en-US" sz="3200" b="1" dirty="0" smtClean="0">
                <a:solidFill>
                  <a:schemeClr val="accent1">
                    <a:lumMod val="75000"/>
                  </a:schemeClr>
                </a:solidFill>
              </a:rPr>
              <a:t>LICEUL TEORETIC ALEXANDRU ROSETTI</a:t>
            </a:r>
            <a:r>
              <a:rPr lang="ro-RO" sz="3200" b="1" dirty="0">
                <a:solidFill>
                  <a:schemeClr val="accent1">
                    <a:lumMod val="75000"/>
                  </a:schemeClr>
                </a:solidFill>
                <a:latin typeface="Baskerville Old Face" panose="02020602080505020303" pitchFamily="18" charset="0"/>
              </a:rPr>
              <a:t/>
            </a:r>
            <a:br>
              <a:rPr lang="ro-RO" sz="3200" b="1" dirty="0">
                <a:solidFill>
                  <a:schemeClr val="accent1">
                    <a:lumMod val="75000"/>
                  </a:schemeClr>
                </a:solidFill>
                <a:latin typeface="Baskerville Old Face" panose="02020602080505020303" pitchFamily="18" charset="0"/>
              </a:rPr>
            </a:br>
            <a:r>
              <a:rPr lang="ro-RO" sz="3200" b="1" dirty="0">
                <a:solidFill>
                  <a:schemeClr val="accent1">
                    <a:lumMod val="75000"/>
                  </a:schemeClr>
                </a:solidFill>
                <a:latin typeface="Baskerville Old Face" panose="02020602080505020303" pitchFamily="18" charset="0"/>
              </a:rPr>
              <a:t/>
            </a:r>
            <a:br>
              <a:rPr lang="ro-RO" sz="3200" b="1" dirty="0">
                <a:solidFill>
                  <a:schemeClr val="accent1">
                    <a:lumMod val="75000"/>
                  </a:schemeClr>
                </a:solidFill>
                <a:latin typeface="Baskerville Old Face" panose="02020602080505020303" pitchFamily="18" charset="0"/>
              </a:rPr>
            </a:br>
            <a:endParaRPr lang="ro-RO" sz="3200" b="1" dirty="0">
              <a:solidFill>
                <a:schemeClr val="accent1">
                  <a:lumMod val="75000"/>
                </a:schemeClr>
              </a:solidFill>
              <a:latin typeface="Baskerville Old Face" panose="02020602080505020303" pitchFamily="18" charset="0"/>
            </a:endParaRPr>
          </a:p>
        </p:txBody>
      </p:sp>
      <p:sp>
        <p:nvSpPr>
          <p:cNvPr id="5" name="Subtitlu 2">
            <a:extLst>
              <a:ext uri="{FF2B5EF4-FFF2-40B4-BE49-F238E27FC236}">
                <a16:creationId xmlns:a16="http://schemas.microsoft.com/office/drawing/2014/main" xmlns="" id="{7698B4CA-CA24-434B-B8F7-D7BFF5AD7C2A}"/>
              </a:ext>
            </a:extLst>
          </p:cNvPr>
          <p:cNvSpPr txBox="1">
            <a:spLocks/>
          </p:cNvSpPr>
          <p:nvPr/>
        </p:nvSpPr>
        <p:spPr>
          <a:xfrm>
            <a:off x="979169" y="1200920"/>
            <a:ext cx="7800309" cy="484631"/>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pPr algn="ctr"/>
            <a:r>
              <a:rPr lang="ro-RO" sz="2000" b="1" dirty="0">
                <a:solidFill>
                  <a:schemeClr val="tx1">
                    <a:lumMod val="95000"/>
                    <a:lumOff val="5000"/>
                  </a:schemeClr>
                </a:solidFill>
                <a:latin typeface="+mj-lt"/>
              </a:rPr>
              <a:t>DISEMINARE</a:t>
            </a:r>
          </a:p>
          <a:p>
            <a:pPr algn="ctr"/>
            <a:r>
              <a:rPr lang="ro-RO" sz="1800" b="1" i="1" dirty="0">
                <a:solidFill>
                  <a:schemeClr val="tx1">
                    <a:lumMod val="95000"/>
                    <a:lumOff val="5000"/>
                  </a:schemeClr>
                </a:solidFill>
                <a:latin typeface="+mj-lt"/>
              </a:rPr>
              <a:t>PROIECT ERASMUS+</a:t>
            </a:r>
            <a:r>
              <a:rPr lang="en-US" sz="1800" b="1" i="1" dirty="0">
                <a:solidFill>
                  <a:schemeClr val="tx1">
                    <a:lumMod val="95000"/>
                    <a:lumOff val="5000"/>
                  </a:schemeClr>
                </a:solidFill>
                <a:latin typeface="+mj-lt"/>
              </a:rPr>
              <a:t> </a:t>
            </a:r>
            <a:r>
              <a:rPr lang="ro-RO" sz="1800" b="1" i="1" dirty="0" smtClean="0">
                <a:solidFill>
                  <a:schemeClr val="tx1">
                    <a:lumMod val="95000"/>
                    <a:lumOff val="5000"/>
                  </a:schemeClr>
                </a:solidFill>
                <a:latin typeface="+mj-lt"/>
              </a:rPr>
              <a:t>,,</a:t>
            </a:r>
            <a:r>
              <a:rPr lang="en-US" sz="1800" b="1" i="1" dirty="0" smtClean="0">
                <a:solidFill>
                  <a:schemeClr val="tx1">
                    <a:lumMod val="95000"/>
                    <a:lumOff val="5000"/>
                  </a:schemeClr>
                </a:solidFill>
                <a:latin typeface="+mj-lt"/>
              </a:rPr>
              <a:t>HOW IT WORKS IN LIFE  ITSELF’’</a:t>
            </a:r>
            <a:endParaRPr lang="ro-RO" sz="1800" b="1" i="1" dirty="0">
              <a:solidFill>
                <a:schemeClr val="tx1">
                  <a:lumMod val="95000"/>
                  <a:lumOff val="5000"/>
                </a:schemeClr>
              </a:solidFill>
              <a:latin typeface="+mj-lt"/>
            </a:endParaRPr>
          </a:p>
          <a:p>
            <a:pPr algn="ctr"/>
            <a:r>
              <a:rPr lang="ro-RO" sz="1800" b="1" i="1" dirty="0">
                <a:solidFill>
                  <a:schemeClr val="tx1">
                    <a:lumMod val="95000"/>
                    <a:lumOff val="5000"/>
                  </a:schemeClr>
                </a:solidFill>
                <a:latin typeface="+mj-lt"/>
              </a:rPr>
              <a:t> </a:t>
            </a:r>
            <a:r>
              <a:rPr lang="en-US" altLang="ro-RO" sz="1800" b="1" i="1" dirty="0" smtClean="0">
                <a:solidFill>
                  <a:schemeClr val="tx1">
                    <a:lumMod val="95000"/>
                    <a:lumOff val="5000"/>
                  </a:schemeClr>
                </a:solidFill>
                <a:latin typeface="+mj-lt"/>
              </a:rPr>
              <a:t>2022-2-FR01-KA210-SCH-000099166</a:t>
            </a:r>
            <a:endParaRPr lang="ro-RO" altLang="ro-RO" sz="1800" i="1" dirty="0">
              <a:solidFill>
                <a:schemeClr val="tx1">
                  <a:lumMod val="95000"/>
                  <a:lumOff val="5000"/>
                </a:schemeClr>
              </a:solidFill>
              <a:latin typeface="+mj-lt"/>
            </a:endParaRPr>
          </a:p>
        </p:txBody>
      </p:sp>
      <p:sp>
        <p:nvSpPr>
          <p:cNvPr id="13" name="Substituent conținut 5">
            <a:extLst>
              <a:ext uri="{FF2B5EF4-FFF2-40B4-BE49-F238E27FC236}">
                <a16:creationId xmlns:a16="http://schemas.microsoft.com/office/drawing/2014/main" xmlns="" id="{46616B73-4387-43EA-809A-882BAC793E05}"/>
              </a:ext>
            </a:extLst>
          </p:cNvPr>
          <p:cNvSpPr txBox="1">
            <a:spLocks/>
          </p:cNvSpPr>
          <p:nvPr/>
        </p:nvSpPr>
        <p:spPr>
          <a:xfrm>
            <a:off x="8520545" y="4858013"/>
            <a:ext cx="3671455" cy="5320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smtClean="0">
                <a:solidFill>
                  <a:schemeClr val="accent5">
                    <a:lumMod val="75000"/>
                  </a:schemeClr>
                </a:solidFill>
                <a:latin typeface="+mj-lt"/>
              </a:rPr>
              <a:t>     Director: </a:t>
            </a:r>
            <a:r>
              <a:rPr lang="en-US" b="1" dirty="0" err="1" smtClean="0">
                <a:solidFill>
                  <a:schemeClr val="accent5">
                    <a:lumMod val="75000"/>
                  </a:schemeClr>
                </a:solidFill>
                <a:latin typeface="+mj-lt"/>
              </a:rPr>
              <a:t>Zegrea</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Luminita</a:t>
            </a:r>
            <a:endParaRPr lang="en-US" b="1" dirty="0" smtClean="0">
              <a:solidFill>
                <a:schemeClr val="accent5">
                  <a:lumMod val="75000"/>
                </a:schemeClr>
              </a:solidFill>
              <a:latin typeface="+mj-lt"/>
            </a:endParaRPr>
          </a:p>
          <a:p>
            <a:pPr marL="0" indent="0">
              <a:buNone/>
            </a:pP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Prof.inv.primar</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Ghita</a:t>
            </a:r>
            <a:r>
              <a:rPr lang="en-US" b="1" dirty="0" smtClean="0">
                <a:solidFill>
                  <a:schemeClr val="accent5">
                    <a:lumMod val="75000"/>
                  </a:schemeClr>
                </a:solidFill>
                <a:latin typeface="+mj-lt"/>
              </a:rPr>
              <a:t> Veronica</a:t>
            </a:r>
            <a:endParaRPr lang="ro-RO" dirty="0">
              <a:solidFill>
                <a:schemeClr val="accent5">
                  <a:lumMod val="75000"/>
                </a:schemeClr>
              </a:solidFill>
              <a:latin typeface="+mj-lt"/>
            </a:endParaRPr>
          </a:p>
        </p:txBody>
      </p:sp>
      <p:sp>
        <p:nvSpPr>
          <p:cNvPr id="10" name="Dreptunghi 9">
            <a:extLst>
              <a:ext uri="{FF2B5EF4-FFF2-40B4-BE49-F238E27FC236}">
                <a16:creationId xmlns:a16="http://schemas.microsoft.com/office/drawing/2014/main" xmlns="" id="{01E445C3-3C97-48AE-B0B6-01A26B83A5CD}"/>
              </a:ext>
            </a:extLst>
          </p:cNvPr>
          <p:cNvSpPr/>
          <p:nvPr/>
        </p:nvSpPr>
        <p:spPr>
          <a:xfrm>
            <a:off x="3578759" y="2716846"/>
            <a:ext cx="2835896" cy="646331"/>
          </a:xfrm>
          <a:prstGeom prst="rect">
            <a:avLst/>
          </a:prstGeom>
        </p:spPr>
        <p:txBody>
          <a:bodyPr wrap="square">
            <a:spAutoFit/>
          </a:bodyPr>
          <a:lstStyle/>
          <a:p>
            <a:pPr algn="ctr"/>
            <a:r>
              <a:rPr lang="en-US" b="1" i="1" dirty="0" smtClean="0">
                <a:solidFill>
                  <a:schemeClr val="tx1">
                    <a:lumMod val="95000"/>
                    <a:lumOff val="5000"/>
                  </a:schemeClr>
                </a:solidFill>
              </a:rPr>
              <a:t>ISKENDERUN -TURCIA</a:t>
            </a:r>
            <a:endParaRPr lang="ro-RO" b="1" i="1" dirty="0">
              <a:solidFill>
                <a:schemeClr val="tx1">
                  <a:lumMod val="95000"/>
                  <a:lumOff val="5000"/>
                </a:schemeClr>
              </a:solidFill>
            </a:endParaRPr>
          </a:p>
          <a:p>
            <a:pPr algn="ctr"/>
            <a:r>
              <a:rPr lang="en-US" b="1" i="1" dirty="0" smtClean="0">
                <a:solidFill>
                  <a:schemeClr val="tx1">
                    <a:lumMod val="95000"/>
                    <a:lumOff val="5000"/>
                  </a:schemeClr>
                </a:solidFill>
              </a:rPr>
              <a:t>4-8 </a:t>
            </a:r>
            <a:r>
              <a:rPr lang="en-US" b="1" i="1" dirty="0" err="1" smtClean="0">
                <a:solidFill>
                  <a:schemeClr val="tx1">
                    <a:lumMod val="95000"/>
                    <a:lumOff val="5000"/>
                  </a:schemeClr>
                </a:solidFill>
              </a:rPr>
              <a:t>decembrie</a:t>
            </a:r>
            <a:r>
              <a:rPr lang="en-US" b="1" i="1" dirty="0" smtClean="0">
                <a:solidFill>
                  <a:schemeClr val="tx1">
                    <a:lumMod val="95000"/>
                    <a:lumOff val="5000"/>
                  </a:schemeClr>
                </a:solidFill>
              </a:rPr>
              <a:t> 2023 </a:t>
            </a:r>
            <a:endParaRPr lang="ro-RO" b="1" i="1" dirty="0">
              <a:solidFill>
                <a:schemeClr val="tx1">
                  <a:lumMod val="95000"/>
                  <a:lumOff val="5000"/>
                </a:schemeClr>
              </a:solidFill>
            </a:endParaRPr>
          </a:p>
        </p:txBody>
      </p:sp>
    </p:spTree>
    <p:extLst>
      <p:ext uri="{BB962C8B-B14F-4D97-AF65-F5344CB8AC3E}">
        <p14:creationId xmlns:p14="http://schemas.microsoft.com/office/powerpoint/2010/main" xmlns="" val="2232634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83672" y="2022764"/>
            <a:ext cx="4433455" cy="4708981"/>
          </a:xfrm>
          <a:prstGeom prst="rect">
            <a:avLst/>
          </a:prstGeom>
          <a:noFill/>
        </p:spPr>
        <p:txBody>
          <a:bodyPr wrap="square" rtlCol="0">
            <a:spAutoFit/>
          </a:bodyPr>
          <a:lstStyle/>
          <a:p>
            <a:pPr>
              <a:buFont typeface="Wingdings" pitchFamily="2" charset="2"/>
              <a:buChar char="Ø"/>
            </a:pPr>
            <a:r>
              <a:rPr lang="es-ES" sz="2000" dirty="0" err="1" smtClean="0">
                <a:latin typeface="+mj-lt"/>
              </a:rPr>
              <a:t>İsdemir</a:t>
            </a:r>
            <a:r>
              <a:rPr lang="es-ES" sz="2000" dirty="0" smtClean="0">
                <a:latin typeface="+mj-lt"/>
              </a:rPr>
              <a:t> este un </a:t>
            </a:r>
            <a:r>
              <a:rPr lang="es-ES" sz="2000" dirty="0" err="1" smtClean="0">
                <a:latin typeface="+mj-lt"/>
              </a:rPr>
              <a:t>producător</a:t>
            </a:r>
            <a:r>
              <a:rPr lang="es-ES" sz="2000" dirty="0" smtClean="0">
                <a:latin typeface="+mj-lt"/>
              </a:rPr>
              <a:t> </a:t>
            </a:r>
            <a:r>
              <a:rPr lang="es-ES" sz="2000" dirty="0" err="1" smtClean="0">
                <a:latin typeface="+mj-lt"/>
              </a:rPr>
              <a:t>turc</a:t>
            </a:r>
            <a:r>
              <a:rPr lang="es-ES" sz="2000" dirty="0" smtClean="0">
                <a:latin typeface="+mj-lt"/>
              </a:rPr>
              <a:t> de </a:t>
            </a:r>
            <a:r>
              <a:rPr lang="es-ES" sz="2000" dirty="0" err="1" smtClean="0">
                <a:latin typeface="+mj-lt"/>
              </a:rPr>
              <a:t>oțel</a:t>
            </a:r>
            <a:r>
              <a:rPr lang="es-ES" sz="2000" dirty="0" smtClean="0">
                <a:latin typeface="+mj-lt"/>
              </a:rPr>
              <a:t> </a:t>
            </a:r>
            <a:r>
              <a:rPr lang="es-ES" sz="2000" dirty="0" err="1" smtClean="0">
                <a:latin typeface="+mj-lt"/>
              </a:rPr>
              <a:t>situat</a:t>
            </a:r>
            <a:r>
              <a:rPr lang="es-ES" sz="2000" dirty="0" smtClean="0">
                <a:latin typeface="+mj-lt"/>
              </a:rPr>
              <a:t> </a:t>
            </a:r>
            <a:r>
              <a:rPr lang="es-ES" sz="2000" dirty="0" err="1" smtClean="0">
                <a:latin typeface="+mj-lt"/>
              </a:rPr>
              <a:t>în</a:t>
            </a:r>
            <a:r>
              <a:rPr lang="es-ES" sz="2000" dirty="0" smtClean="0">
                <a:latin typeface="+mj-lt"/>
              </a:rPr>
              <a:t> Payas , provincia Hatay de pe </a:t>
            </a:r>
            <a:r>
              <a:rPr lang="es-ES" sz="2000" dirty="0" err="1" smtClean="0">
                <a:latin typeface="+mj-lt"/>
              </a:rPr>
              <a:t>coasta</a:t>
            </a:r>
            <a:r>
              <a:rPr lang="es-ES" sz="2000" dirty="0" smtClean="0">
                <a:latin typeface="+mj-lt"/>
              </a:rPr>
              <a:t> </a:t>
            </a:r>
            <a:r>
              <a:rPr lang="es-ES" sz="2000" dirty="0" err="1" smtClean="0">
                <a:latin typeface="+mj-lt"/>
              </a:rPr>
              <a:t>Mediteranei</a:t>
            </a:r>
            <a:r>
              <a:rPr lang="es-ES" sz="2000" dirty="0" smtClean="0">
                <a:latin typeface="+mj-lt"/>
              </a:rPr>
              <a:t>.</a:t>
            </a:r>
          </a:p>
          <a:p>
            <a:pPr>
              <a:buFont typeface="Wingdings" pitchFamily="2" charset="2"/>
              <a:buChar char="Ø"/>
            </a:pPr>
            <a:r>
              <a:rPr lang="vi-VN" sz="2000" dirty="0" smtClean="0">
                <a:latin typeface="+mj-lt"/>
              </a:rPr>
              <a:t>Înființată în 1970 pentru a produce produse lungi din oțel , İskenderun Demir ve Çelik A.Ş. a fost încorporată în Erdemir Group la 1 februarie 2002. Producția de oțel plat a început în 2008 la fabrica  din İskenderun, cu implementarea investițiilor de modernizare și transformare, astfel încât să echilibreze nivelurile de producție de oțel lung și plat din Turcia</a:t>
            </a:r>
            <a:endParaRPr lang="en-US" sz="2000" dirty="0">
              <a:latin typeface="+mj-lt"/>
            </a:endParaRPr>
          </a:p>
        </p:txBody>
      </p:sp>
      <p:sp>
        <p:nvSpPr>
          <p:cNvPr id="11" name="TextBox 10"/>
          <p:cNvSpPr txBox="1"/>
          <p:nvPr/>
        </p:nvSpPr>
        <p:spPr>
          <a:xfrm>
            <a:off x="1842653" y="374073"/>
            <a:ext cx="6567055" cy="584775"/>
          </a:xfrm>
          <a:prstGeom prst="rect">
            <a:avLst/>
          </a:prstGeom>
          <a:noFill/>
        </p:spPr>
        <p:txBody>
          <a:bodyPr wrap="square" rtlCol="0">
            <a:spAutoFit/>
          </a:bodyPr>
          <a:lstStyle/>
          <a:p>
            <a:pPr algn="ctr"/>
            <a:r>
              <a:rPr lang="en-US" sz="3200" dirty="0" smtClean="0"/>
              <a:t>FABRICA DE OŢEL ISDEMIR</a:t>
            </a:r>
            <a:endParaRPr lang="en-US" sz="3200" dirty="0"/>
          </a:p>
        </p:txBody>
      </p:sp>
      <p:pic>
        <p:nvPicPr>
          <p:cNvPr id="39938" name="Picture 2" descr="C:\Users\User\Downloads\WhatsApp Image 2024-03-21 at 22.12.02.jpeg"/>
          <p:cNvPicPr>
            <a:picLocks noChangeAspect="1" noChangeArrowheads="1"/>
          </p:cNvPicPr>
          <p:nvPr/>
        </p:nvPicPr>
        <p:blipFill>
          <a:blip r:embed="rId2" cstate="print"/>
          <a:srcRect/>
          <a:stretch>
            <a:fillRect/>
          </a:stretch>
        </p:blipFill>
        <p:spPr bwMode="auto">
          <a:xfrm>
            <a:off x="6456218" y="914400"/>
            <a:ext cx="5112328" cy="5583382"/>
          </a:xfrm>
          <a:prstGeom prst="rect">
            <a:avLst/>
          </a:prstGeom>
          <a:noFill/>
        </p:spPr>
      </p:pic>
    </p:spTree>
    <p:extLst>
      <p:ext uri="{BB962C8B-B14F-4D97-AF65-F5344CB8AC3E}">
        <p14:creationId xmlns:p14="http://schemas.microsoft.com/office/powerpoint/2010/main" xmlns="" val="76054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77636" y="360218"/>
            <a:ext cx="8853055" cy="1077218"/>
          </a:xfrm>
          <a:prstGeom prst="rect">
            <a:avLst/>
          </a:prstGeom>
          <a:noFill/>
        </p:spPr>
        <p:txBody>
          <a:bodyPr wrap="square" rtlCol="0">
            <a:spAutoFit/>
          </a:bodyPr>
          <a:lstStyle/>
          <a:p>
            <a:pPr algn="ctr"/>
            <a:r>
              <a:rPr lang="en-US" sz="3200" dirty="0" smtClean="0"/>
              <a:t>CEREMONIA DE ÎNMÂNARE A CERTIFICATELOR DE PARTICIPARE</a:t>
            </a:r>
            <a:endParaRPr lang="en-US" sz="3200" dirty="0"/>
          </a:p>
        </p:txBody>
      </p:sp>
      <p:pic>
        <p:nvPicPr>
          <p:cNvPr id="38915" name="Picture 3" descr="C:\Users\User\Downloads\WhatsApp Image 2024-03-21 at 21.48.05 (3).jpeg"/>
          <p:cNvPicPr>
            <a:picLocks noChangeAspect="1" noChangeArrowheads="1"/>
          </p:cNvPicPr>
          <p:nvPr/>
        </p:nvPicPr>
        <p:blipFill>
          <a:blip r:embed="rId2" cstate="print"/>
          <a:srcRect/>
          <a:stretch>
            <a:fillRect/>
          </a:stretch>
        </p:blipFill>
        <p:spPr bwMode="auto">
          <a:xfrm>
            <a:off x="1731818" y="917863"/>
            <a:ext cx="2105891" cy="30861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916" name="Picture 4" descr="C:\Users\User\Downloads\WhatsApp Image 2024-03-21 at 21.48.05 (2).jpeg"/>
          <p:cNvPicPr>
            <a:picLocks noChangeAspect="1" noChangeArrowheads="1"/>
          </p:cNvPicPr>
          <p:nvPr/>
        </p:nvPicPr>
        <p:blipFill>
          <a:blip r:embed="rId3" cstate="print"/>
          <a:srcRect/>
          <a:stretch>
            <a:fillRect/>
          </a:stretch>
        </p:blipFill>
        <p:spPr bwMode="auto">
          <a:xfrm>
            <a:off x="7800112" y="803562"/>
            <a:ext cx="2022761" cy="31311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917" name="Picture 5" descr="C:\Users\User\Downloads\WhatsApp Image 2024-03-21 at 21.48.05 (1).jpeg"/>
          <p:cNvPicPr>
            <a:picLocks noChangeAspect="1" noChangeArrowheads="1"/>
          </p:cNvPicPr>
          <p:nvPr/>
        </p:nvPicPr>
        <p:blipFill>
          <a:blip r:embed="rId4" cstate="print"/>
          <a:srcRect/>
          <a:stretch>
            <a:fillRect/>
          </a:stretch>
        </p:blipFill>
        <p:spPr bwMode="auto">
          <a:xfrm>
            <a:off x="9019309" y="3251489"/>
            <a:ext cx="2512436" cy="3461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918" name="Picture 6" descr="C:\Users\User\Downloads\WhatsApp Image 2024-03-21 at 21.48.05.jpeg"/>
          <p:cNvPicPr>
            <a:picLocks noChangeAspect="1" noChangeArrowheads="1"/>
          </p:cNvPicPr>
          <p:nvPr/>
        </p:nvPicPr>
        <p:blipFill>
          <a:blip r:embed="rId5" cstate="print"/>
          <a:srcRect/>
          <a:stretch>
            <a:fillRect/>
          </a:stretch>
        </p:blipFill>
        <p:spPr bwMode="auto">
          <a:xfrm>
            <a:off x="9822874" y="180109"/>
            <a:ext cx="2034644" cy="30679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919" name="Picture 7" descr="C:\Users\User\Downloads\WhatsApp Image 2024-03-21 at 21.49.53.jpeg"/>
          <p:cNvPicPr>
            <a:picLocks noChangeAspect="1" noChangeArrowheads="1"/>
          </p:cNvPicPr>
          <p:nvPr/>
        </p:nvPicPr>
        <p:blipFill>
          <a:blip r:embed="rId6" cstate="print"/>
          <a:srcRect/>
          <a:stretch>
            <a:fillRect/>
          </a:stretch>
        </p:blipFill>
        <p:spPr bwMode="auto">
          <a:xfrm>
            <a:off x="2216726" y="3029716"/>
            <a:ext cx="6719455" cy="3828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920" name="Picture 8" descr="C:\Users\User\Downloads\WhatsApp Image 2024-03-21 at 21.56.12.jpeg"/>
          <p:cNvPicPr>
            <a:picLocks noChangeAspect="1" noChangeArrowheads="1"/>
          </p:cNvPicPr>
          <p:nvPr/>
        </p:nvPicPr>
        <p:blipFill>
          <a:blip r:embed="rId7" cstate="print"/>
          <a:srcRect/>
          <a:stretch>
            <a:fillRect/>
          </a:stretch>
        </p:blipFill>
        <p:spPr bwMode="auto">
          <a:xfrm>
            <a:off x="0" y="3034145"/>
            <a:ext cx="2272145" cy="3394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76054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a:extLst>
              <a:ext uri="{FF2B5EF4-FFF2-40B4-BE49-F238E27FC236}">
                <a16:creationId xmlns:a16="http://schemas.microsoft.com/office/drawing/2014/main" xmlns="" id="{71EAEBD1-1150-49FA-B1BD-C1E289EA7D9A}"/>
              </a:ext>
            </a:extLst>
          </p:cNvPr>
          <p:cNvSpPr/>
          <p:nvPr/>
        </p:nvSpPr>
        <p:spPr>
          <a:xfrm>
            <a:off x="288757" y="1258109"/>
            <a:ext cx="11517420" cy="5139869"/>
          </a:xfrm>
          <a:prstGeom prst="rect">
            <a:avLst/>
          </a:prstGeom>
        </p:spPr>
        <p:txBody>
          <a:bodyPr wrap="square">
            <a:spAutoFit/>
          </a:bodyPr>
          <a:lstStyle/>
          <a:p>
            <a:r>
              <a:rPr lang="ro-RO" sz="2400" b="1" dirty="0"/>
              <a:t>       Rezultate obținute</a:t>
            </a:r>
            <a:endParaRPr lang="en-US" sz="2400" b="1" dirty="0"/>
          </a:p>
          <a:p>
            <a:endParaRPr lang="ro-RO" sz="2400" b="1" dirty="0"/>
          </a:p>
          <a:p>
            <a:pPr marL="285750" indent="-285750">
              <a:buFont typeface="Wingdings" panose="05000000000000000000" pitchFamily="2" charset="2"/>
              <a:buChar char="§"/>
            </a:pPr>
            <a:r>
              <a:rPr lang="ro-RO" sz="2000" dirty="0"/>
              <a:t>acumularea unor </a:t>
            </a:r>
            <a:r>
              <a:rPr lang="ro-RO" sz="2000" dirty="0" err="1"/>
              <a:t>cunoștiințe</a:t>
            </a:r>
            <a:r>
              <a:rPr lang="en-US" sz="2000" dirty="0"/>
              <a:t>/</a:t>
            </a:r>
            <a:r>
              <a:rPr lang="en-US" sz="2000" dirty="0" err="1"/>
              <a:t>abil</a:t>
            </a:r>
            <a:r>
              <a:rPr lang="ro-RO" sz="2000" dirty="0" err="1"/>
              <a:t>lități</a:t>
            </a:r>
            <a:r>
              <a:rPr lang="ro-RO" sz="2000" dirty="0"/>
              <a:t>/deprinderi necesare inserției profesionale pe piața europeană</a:t>
            </a:r>
            <a:r>
              <a:rPr lang="en-US" sz="2000" dirty="0"/>
              <a:t>;</a:t>
            </a:r>
            <a:endParaRPr lang="ro-RO" sz="2000" dirty="0"/>
          </a:p>
          <a:p>
            <a:pPr marL="285750" indent="-285750">
              <a:buFont typeface="Wingdings" panose="05000000000000000000" pitchFamily="2" charset="2"/>
              <a:buChar char="§"/>
            </a:pPr>
            <a:endParaRPr lang="ro-RO" sz="2000" dirty="0"/>
          </a:p>
          <a:p>
            <a:pPr marL="285750" indent="-285750">
              <a:buFont typeface="Wingdings" panose="05000000000000000000" pitchFamily="2" charset="2"/>
              <a:buChar char="§"/>
            </a:pPr>
            <a:r>
              <a:rPr lang="ro-RO" sz="2000" dirty="0"/>
              <a:t>realizarea schimbului de experiență și bune practici;</a:t>
            </a:r>
          </a:p>
          <a:p>
            <a:pPr marL="285750" indent="-285750">
              <a:buFont typeface="Wingdings" panose="05000000000000000000" pitchFamily="2" charset="2"/>
              <a:buChar char="§"/>
            </a:pPr>
            <a:endParaRPr lang="ro-RO" sz="2000" dirty="0"/>
          </a:p>
          <a:p>
            <a:pPr marL="285750" indent="-285750">
              <a:buFont typeface="Wingdings" panose="05000000000000000000" pitchFamily="2" charset="2"/>
              <a:buChar char="§"/>
            </a:pPr>
            <a:r>
              <a:rPr lang="ro-RO" sz="2000" dirty="0"/>
              <a:t>dezvoltarea spiritului antreprenorial și inovativ prin lucru individual și în echipă</a:t>
            </a:r>
            <a:r>
              <a:rPr lang="en-US" sz="2000" dirty="0"/>
              <a:t>;</a:t>
            </a:r>
            <a:endParaRPr lang="ro-RO" sz="2000" dirty="0"/>
          </a:p>
          <a:p>
            <a:pPr marL="285750" indent="-285750">
              <a:buFont typeface="Wingdings" panose="05000000000000000000" pitchFamily="2" charset="2"/>
              <a:buChar char="§"/>
            </a:pPr>
            <a:endParaRPr lang="ro-RO" sz="2000" dirty="0"/>
          </a:p>
          <a:p>
            <a:pPr marL="285750" indent="-285750">
              <a:buFont typeface="Wingdings" panose="05000000000000000000" pitchFamily="2" charset="2"/>
              <a:buChar char="§"/>
            </a:pPr>
            <a:r>
              <a:rPr lang="ro-RO" sz="2000" dirty="0"/>
              <a:t>găsirea soluțiilor comune de rezolvare a problemelor întâmpinate</a:t>
            </a:r>
            <a:r>
              <a:rPr lang="en-US" sz="2000" dirty="0"/>
              <a:t>;</a:t>
            </a:r>
            <a:endParaRPr lang="ro-RO" sz="2000" dirty="0"/>
          </a:p>
          <a:p>
            <a:pPr marL="285750" indent="-285750">
              <a:buFont typeface="Wingdings" panose="05000000000000000000" pitchFamily="2" charset="2"/>
              <a:buChar char="§"/>
            </a:pPr>
            <a:endParaRPr lang="ro-RO" sz="2000" dirty="0"/>
          </a:p>
          <a:p>
            <a:pPr marL="285750" indent="-285750">
              <a:buFont typeface="Wingdings" panose="05000000000000000000" pitchFamily="2" charset="2"/>
              <a:buChar char="§"/>
            </a:pPr>
            <a:r>
              <a:rPr lang="ro-RO" sz="2000" dirty="0"/>
              <a:t>utilizarea unor dispozitive și aplicații digitale în scop de documentare</a:t>
            </a:r>
            <a:r>
              <a:rPr lang="en-US" sz="2000" dirty="0"/>
              <a:t>;</a:t>
            </a:r>
            <a:endParaRPr lang="ro-RO" sz="2000" dirty="0"/>
          </a:p>
          <a:p>
            <a:pPr marL="285750" indent="-285750">
              <a:buFont typeface="Wingdings" panose="05000000000000000000" pitchFamily="2" charset="2"/>
              <a:buChar char="§"/>
            </a:pPr>
            <a:endParaRPr lang="ro-RO" sz="2000" dirty="0"/>
          </a:p>
          <a:p>
            <a:pPr marL="285750" indent="-285750">
              <a:buFont typeface="Wingdings" panose="05000000000000000000" pitchFamily="2" charset="2"/>
              <a:buChar char="§"/>
            </a:pPr>
            <a:r>
              <a:rPr lang="ro-RO" sz="2000" dirty="0"/>
              <a:t>capacitatea de a comunica într-o limbă de circulație internațională</a:t>
            </a:r>
            <a:r>
              <a:rPr lang="en-US" sz="2000" dirty="0"/>
              <a:t>;</a:t>
            </a:r>
            <a:endParaRPr lang="ro-RO" sz="2000" dirty="0"/>
          </a:p>
          <a:p>
            <a:pPr marL="285750" indent="-285750">
              <a:buFont typeface="Wingdings" panose="05000000000000000000" pitchFamily="2" charset="2"/>
              <a:buChar char="§"/>
            </a:pPr>
            <a:endParaRPr lang="ro-RO" sz="2000" dirty="0"/>
          </a:p>
          <a:p>
            <a:pPr marL="285750" indent="-285750">
              <a:buFont typeface="Wingdings" panose="05000000000000000000" pitchFamily="2" charset="2"/>
              <a:buChar char="§"/>
            </a:pPr>
            <a:r>
              <a:rPr lang="ro-RO" sz="2000" dirty="0"/>
              <a:t>însușirea valorilor și normelor de bună conduită între om-societate-mediu</a:t>
            </a:r>
            <a:r>
              <a:rPr lang="en-US" sz="2000" dirty="0"/>
              <a:t>;</a:t>
            </a:r>
            <a:endParaRPr lang="ro-RO" sz="2000" dirty="0"/>
          </a:p>
        </p:txBody>
      </p:sp>
      <p:pic>
        <p:nvPicPr>
          <p:cNvPr id="10" name="Picture 2" descr="File:Erasmus+ Logo.svg - Wikimedia Commons">
            <a:extLst>
              <a:ext uri="{FF2B5EF4-FFF2-40B4-BE49-F238E27FC236}">
                <a16:creationId xmlns:a16="http://schemas.microsoft.com/office/drawing/2014/main" xmlns="" id="{B27D65D7-B78C-4623-9B7B-8D65B8B7C63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122"/>
            <a:ext cx="3545788" cy="101308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ăgeată: dreapta 4">
            <a:extLst>
              <a:ext uri="{FF2B5EF4-FFF2-40B4-BE49-F238E27FC236}">
                <a16:creationId xmlns:a16="http://schemas.microsoft.com/office/drawing/2014/main" xmlns="" id="{F45584F5-9924-4997-AD5E-A173893C6723}"/>
              </a:ext>
            </a:extLst>
          </p:cNvPr>
          <p:cNvSpPr/>
          <p:nvPr/>
        </p:nvSpPr>
        <p:spPr>
          <a:xfrm>
            <a:off x="288757" y="1362594"/>
            <a:ext cx="575133" cy="222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Picture 2" descr="File:Erasmus+ Logo.svg - Wikimedia Commons">
            <a:extLst>
              <a:ext uri="{FF2B5EF4-FFF2-40B4-BE49-F238E27FC236}">
                <a16:creationId xmlns:a16="http://schemas.microsoft.com/office/drawing/2014/main" xmlns="" id="{383FA259-F495-49CB-942D-65F8326229D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545788" cy="10130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797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DA876F6-7F35-4D54-98F7-CD468364CAA0}"/>
              </a:ext>
            </a:extLst>
          </p:cNvPr>
          <p:cNvSpPr>
            <a:spLocks noGrp="1"/>
          </p:cNvSpPr>
          <p:nvPr>
            <p:ph type="title"/>
          </p:nvPr>
        </p:nvSpPr>
        <p:spPr>
          <a:xfrm>
            <a:off x="2804181" y="514924"/>
            <a:ext cx="3854529" cy="598622"/>
          </a:xfrm>
        </p:spPr>
        <p:txBody>
          <a:bodyPr>
            <a:normAutofit/>
          </a:bodyPr>
          <a:lstStyle/>
          <a:p>
            <a:pPr algn="ctr"/>
            <a:r>
              <a:rPr lang="ro-RO" sz="2800" dirty="0"/>
              <a:t>CONCLUZII</a:t>
            </a:r>
          </a:p>
        </p:txBody>
      </p:sp>
      <p:sp>
        <p:nvSpPr>
          <p:cNvPr id="3" name="Substituent conținut 2">
            <a:extLst>
              <a:ext uri="{FF2B5EF4-FFF2-40B4-BE49-F238E27FC236}">
                <a16:creationId xmlns:a16="http://schemas.microsoft.com/office/drawing/2014/main" xmlns="" id="{3C003844-8D60-4B75-8334-1D8610E02D23}"/>
              </a:ext>
            </a:extLst>
          </p:cNvPr>
          <p:cNvSpPr>
            <a:spLocks noGrp="1"/>
          </p:cNvSpPr>
          <p:nvPr>
            <p:ph idx="1"/>
          </p:nvPr>
        </p:nvSpPr>
        <p:spPr>
          <a:xfrm>
            <a:off x="1684183" y="1440767"/>
            <a:ext cx="7859210" cy="5307142"/>
          </a:xfrm>
        </p:spPr>
        <p:txBody>
          <a:bodyPr>
            <a:normAutofit/>
          </a:bodyPr>
          <a:lstStyle/>
          <a:p>
            <a:pPr marL="0" indent="0">
              <a:buNone/>
            </a:pPr>
            <a:r>
              <a:rPr lang="ro-RO" sz="2000" dirty="0"/>
              <a:t>Proiectele Erasmus+  </a:t>
            </a:r>
            <a:endParaRPr lang="en-US" sz="2000" dirty="0"/>
          </a:p>
          <a:p>
            <a:pPr marL="0" indent="0">
              <a:buNone/>
            </a:pPr>
            <a:r>
              <a:rPr lang="en-US" sz="2000" dirty="0"/>
              <a:t>                        </a:t>
            </a:r>
            <a:r>
              <a:rPr lang="ro-RO" sz="2000" dirty="0"/>
              <a:t> favorizează </a:t>
            </a:r>
            <a:r>
              <a:rPr lang="en-US" sz="2000" dirty="0"/>
              <a:t>:</a:t>
            </a:r>
            <a:endParaRPr lang="ro-RO" sz="2000" dirty="0"/>
          </a:p>
          <a:p>
            <a:pPr>
              <a:buFont typeface="Wingdings" panose="05000000000000000000" pitchFamily="2" charset="2"/>
              <a:buChar char="ü"/>
            </a:pPr>
            <a:r>
              <a:rPr lang="ro-RO" sz="2000" dirty="0"/>
              <a:t> dezvoltarea personală și profesională a </a:t>
            </a:r>
            <a:r>
              <a:rPr lang="ro-RO" sz="2000" dirty="0" err="1"/>
              <a:t>elevil</a:t>
            </a:r>
            <a:r>
              <a:rPr lang="en-US" sz="2000" dirty="0"/>
              <a:t>or;</a:t>
            </a:r>
            <a:endParaRPr lang="ro-RO" sz="2000" dirty="0"/>
          </a:p>
          <a:p>
            <a:pPr>
              <a:buFont typeface="Wingdings" panose="05000000000000000000" pitchFamily="2" charset="2"/>
              <a:buChar char="ü"/>
            </a:pPr>
            <a:r>
              <a:rPr lang="ro-RO" sz="2000" dirty="0"/>
              <a:t> creșterea încrederii părinților în serviciile educaționale</a:t>
            </a:r>
            <a:r>
              <a:rPr lang="en-US" sz="2000" dirty="0"/>
              <a:t>;</a:t>
            </a:r>
            <a:endParaRPr lang="ro-RO" sz="2000" dirty="0"/>
          </a:p>
          <a:p>
            <a:pPr>
              <a:buFont typeface="Wingdings" panose="05000000000000000000" pitchFamily="2" charset="2"/>
              <a:buChar char="ü"/>
            </a:pPr>
            <a:r>
              <a:rPr lang="ro-RO" sz="2000" dirty="0"/>
              <a:t> realizarea de contacte cu alte instituții europene</a:t>
            </a:r>
            <a:r>
              <a:rPr lang="en-US" sz="2000" dirty="0"/>
              <a:t>;</a:t>
            </a:r>
            <a:endParaRPr lang="ro-RO" sz="2000" dirty="0"/>
          </a:p>
          <a:p>
            <a:pPr>
              <a:buFont typeface="Wingdings" panose="05000000000000000000" pitchFamily="2" charset="2"/>
              <a:buChar char="ü"/>
            </a:pPr>
            <a:r>
              <a:rPr lang="ro-RO" sz="2000" dirty="0"/>
              <a:t> schimb de informații și de bune practice</a:t>
            </a:r>
            <a:r>
              <a:rPr lang="en-US" sz="2000" dirty="0"/>
              <a:t>;</a:t>
            </a:r>
            <a:endParaRPr lang="ro-RO" sz="2000" dirty="0"/>
          </a:p>
          <a:p>
            <a:pPr>
              <a:buFont typeface="Wingdings" panose="05000000000000000000" pitchFamily="2" charset="2"/>
              <a:buChar char="ü"/>
            </a:pPr>
            <a:r>
              <a:rPr lang="ro-RO" sz="2000" dirty="0"/>
              <a:t> dezvoltarea de relații noi</a:t>
            </a:r>
            <a:r>
              <a:rPr lang="en-US" sz="2000" dirty="0"/>
              <a:t>;</a:t>
            </a:r>
            <a:endParaRPr lang="ro-RO" sz="2000" dirty="0"/>
          </a:p>
          <a:p>
            <a:pPr>
              <a:buFont typeface="Wingdings" panose="05000000000000000000" pitchFamily="2" charset="2"/>
              <a:buChar char="ü"/>
            </a:pPr>
            <a:r>
              <a:rPr lang="ro-RO" sz="2000" dirty="0"/>
              <a:t> creșterea încrederii în propriile valori</a:t>
            </a:r>
            <a:r>
              <a:rPr lang="en-US" sz="2000" dirty="0"/>
              <a:t>;</a:t>
            </a:r>
            <a:r>
              <a:rPr lang="ro-RO" sz="2000" dirty="0"/>
              <a:t> </a:t>
            </a:r>
            <a:endParaRPr lang="en-US" sz="2000" dirty="0"/>
          </a:p>
          <a:p>
            <a:pPr>
              <a:buFont typeface="Wingdings" panose="05000000000000000000" pitchFamily="2" charset="2"/>
              <a:buChar char="ü"/>
            </a:pPr>
            <a:r>
              <a:rPr lang="ro-RO" sz="2000" dirty="0"/>
              <a:t>creșterea prestigiul</a:t>
            </a:r>
            <a:r>
              <a:rPr lang="en-US" sz="2000" dirty="0" err="1"/>
              <a:t>ui</a:t>
            </a:r>
            <a:r>
              <a:rPr lang="ro-RO" sz="2000" dirty="0"/>
              <a:t> școlii în comunitate</a:t>
            </a:r>
            <a:r>
              <a:rPr lang="en-US" sz="2000" dirty="0"/>
              <a:t>.</a:t>
            </a:r>
            <a:endParaRPr lang="ro-RO" sz="2000" dirty="0"/>
          </a:p>
          <a:p>
            <a:endParaRPr lang="ro-RO" dirty="0"/>
          </a:p>
        </p:txBody>
      </p:sp>
      <p:pic>
        <p:nvPicPr>
          <p:cNvPr id="5" name="Picture 2" descr="File:Erasmus+ Logo.svg - Wikimedia Commons">
            <a:extLst>
              <a:ext uri="{FF2B5EF4-FFF2-40B4-BE49-F238E27FC236}">
                <a16:creationId xmlns:a16="http://schemas.microsoft.com/office/drawing/2014/main" xmlns="" id="{E7BF0643-EDBA-4055-9E21-6145154B4B3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802235" cy="514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794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skenderunShorelineWithMountain092012.jpg"/>
          <p:cNvPicPr>
            <a:picLocks noGrp="1" noChangeAspect="1"/>
          </p:cNvPicPr>
          <p:nvPr>
            <p:ph idx="1"/>
          </p:nvPr>
        </p:nvPicPr>
        <p:blipFill>
          <a:blip r:embed="rId3" cstate="print"/>
          <a:stretch>
            <a:fillRect/>
          </a:stretch>
        </p:blipFill>
        <p:spPr>
          <a:xfrm>
            <a:off x="609600" y="1898073"/>
            <a:ext cx="6747164" cy="4433454"/>
          </a:xfrm>
        </p:spPr>
      </p:pic>
      <p:sp>
        <p:nvSpPr>
          <p:cNvPr id="15" name="Dreptunghi 14">
            <a:extLst>
              <a:ext uri="{FF2B5EF4-FFF2-40B4-BE49-F238E27FC236}">
                <a16:creationId xmlns:a16="http://schemas.microsoft.com/office/drawing/2014/main" xmlns="" id="{5A5C6D85-8BDE-4935-A2DF-A88FF24A5111}"/>
              </a:ext>
            </a:extLst>
          </p:cNvPr>
          <p:cNvSpPr/>
          <p:nvPr/>
        </p:nvSpPr>
        <p:spPr>
          <a:xfrm rot="1273554">
            <a:off x="7747946" y="5618641"/>
            <a:ext cx="3397084" cy="646331"/>
          </a:xfrm>
          <a:prstGeom prst="rect">
            <a:avLst/>
          </a:prstGeom>
        </p:spPr>
        <p:txBody>
          <a:bodyPr wrap="none">
            <a:spAutoFit/>
          </a:bodyPr>
          <a:lstStyle/>
          <a:p>
            <a:r>
              <a:rPr lang="ro-RO" sz="3600" b="1" dirty="0">
                <a:ln w="22225">
                  <a:solidFill>
                    <a:schemeClr val="accent2"/>
                  </a:solidFill>
                  <a:prstDash val="solid"/>
                </a:ln>
                <a:solidFill>
                  <a:schemeClr val="accent2">
                    <a:lumMod val="40000"/>
                    <a:lumOff val="60000"/>
                  </a:schemeClr>
                </a:solidFill>
                <a:latin typeface="+mj-lt"/>
              </a:rPr>
              <a:t>VĂ MULȚUMIM!</a:t>
            </a:r>
          </a:p>
        </p:txBody>
      </p:sp>
      <p:sp>
        <p:nvSpPr>
          <p:cNvPr id="17" name="Titlu 16">
            <a:extLst>
              <a:ext uri="{FF2B5EF4-FFF2-40B4-BE49-F238E27FC236}">
                <a16:creationId xmlns:a16="http://schemas.microsoft.com/office/drawing/2014/main" xmlns="" id="{7DFE463C-273F-4CC8-B8C6-A3B8ABF6010D}"/>
              </a:ext>
            </a:extLst>
          </p:cNvPr>
          <p:cNvSpPr>
            <a:spLocks noGrp="1"/>
          </p:cNvSpPr>
          <p:nvPr>
            <p:ph type="title"/>
          </p:nvPr>
        </p:nvSpPr>
        <p:spPr>
          <a:xfrm>
            <a:off x="2022764" y="212126"/>
            <a:ext cx="7065817" cy="1593278"/>
          </a:xfrm>
        </p:spPr>
        <p:txBody>
          <a:bodyPr>
            <a:normAutofit/>
          </a:bodyPr>
          <a:lstStyle/>
          <a:p>
            <a:pPr algn="ctr"/>
            <a:r>
              <a:rPr lang="en-US" dirty="0" smtClean="0"/>
              <a:t>ISKENDERUN</a:t>
            </a:r>
            <a:r>
              <a:rPr lang="ro-RO" dirty="0" smtClean="0"/>
              <a:t>-</a:t>
            </a:r>
            <a:r>
              <a:rPr lang="en-US" dirty="0" err="1" smtClean="0"/>
              <a:t>oraşul</a:t>
            </a:r>
            <a:r>
              <a:rPr lang="en-US" dirty="0" smtClean="0"/>
              <a:t>  de </a:t>
            </a:r>
            <a:r>
              <a:rPr lang="en-US" dirty="0" err="1" smtClean="0"/>
              <a:t>pe</a:t>
            </a:r>
            <a:r>
              <a:rPr lang="en-US" dirty="0" smtClean="0"/>
              <a:t> ţ</a:t>
            </a:r>
            <a:r>
              <a:rPr lang="vi-VN" dirty="0" smtClean="0"/>
              <a:t>ă</a:t>
            </a:r>
            <a:r>
              <a:rPr lang="en-US" dirty="0" err="1" smtClean="0"/>
              <a:t>rmul</a:t>
            </a:r>
            <a:r>
              <a:rPr lang="en-US" dirty="0" smtClean="0"/>
              <a:t> </a:t>
            </a:r>
            <a:r>
              <a:rPr lang="ro-RO" dirty="0" smtClean="0"/>
              <a:t>M</a:t>
            </a:r>
            <a:r>
              <a:rPr lang="vi-VN" dirty="0" smtClean="0"/>
              <a:t>ă</a:t>
            </a:r>
            <a:r>
              <a:rPr lang="ro-RO" dirty="0" smtClean="0"/>
              <a:t>r</a:t>
            </a:r>
            <a:r>
              <a:rPr lang="en-US" dirty="0" smtClean="0"/>
              <a:t>ii</a:t>
            </a:r>
            <a:r>
              <a:rPr lang="ro-RO" dirty="0" smtClean="0"/>
              <a:t> Mediteran</a:t>
            </a:r>
            <a:r>
              <a:rPr lang="en-US" dirty="0" err="1" smtClean="0"/>
              <a:t>eene</a:t>
            </a:r>
            <a:endParaRPr lang="ro-RO" dirty="0"/>
          </a:p>
        </p:txBody>
      </p:sp>
      <p:pic>
        <p:nvPicPr>
          <p:cNvPr id="9" name="Picture 2" descr="C:\Users\User\Downloads\WhatsApp Image 2024-03-21 at 21.48.04.jpeg"/>
          <p:cNvPicPr>
            <a:picLocks noChangeAspect="1" noChangeArrowheads="1"/>
          </p:cNvPicPr>
          <p:nvPr/>
        </p:nvPicPr>
        <p:blipFill>
          <a:blip r:embed="rId4" cstate="print"/>
          <a:srcRect/>
          <a:stretch>
            <a:fillRect/>
          </a:stretch>
        </p:blipFill>
        <p:spPr bwMode="auto">
          <a:xfrm>
            <a:off x="7398327" y="1080654"/>
            <a:ext cx="4391891" cy="3394364"/>
          </a:xfrm>
          <a:prstGeom prst="rect">
            <a:avLst/>
          </a:prstGeom>
          <a:noFill/>
        </p:spPr>
      </p:pic>
    </p:spTree>
    <p:extLst>
      <p:ext uri="{BB962C8B-B14F-4D97-AF65-F5344CB8AC3E}">
        <p14:creationId xmlns:p14="http://schemas.microsoft.com/office/powerpoint/2010/main" xmlns="" val="51869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xmlns="" id="{919FAAF2-4776-42C0-B06D-EB52B318C60D}"/>
              </a:ext>
            </a:extLst>
          </p:cNvPr>
          <p:cNvSpPr>
            <a:spLocks noGrp="1"/>
          </p:cNvSpPr>
          <p:nvPr>
            <p:ph type="body" sz="half" idx="2"/>
          </p:nvPr>
        </p:nvSpPr>
        <p:spPr>
          <a:xfrm>
            <a:off x="865615" y="162045"/>
            <a:ext cx="8891843" cy="4489461"/>
          </a:xfrm>
        </p:spPr>
        <p:txBody>
          <a:bodyPr>
            <a:noAutofit/>
          </a:bodyPr>
          <a:lstStyle/>
          <a:p>
            <a:pPr>
              <a:spcBef>
                <a:spcPct val="0"/>
              </a:spcBef>
              <a:buClrTx/>
            </a:pPr>
            <a:endParaRPr lang="ro-RO" altLang="ro-RO" sz="1600" dirty="0">
              <a:solidFill>
                <a:schemeClr val="tx1"/>
              </a:solidFill>
              <a:latin typeface="+mj-lt"/>
              <a:cs typeface="Arial" panose="020B0604020202020204" pitchFamily="34" charset="0"/>
            </a:endParaRPr>
          </a:p>
          <a:p>
            <a:pPr>
              <a:spcBef>
                <a:spcPct val="0"/>
              </a:spcBef>
              <a:buClrTx/>
            </a:pPr>
            <a:endParaRPr lang="ro-RO" altLang="ro-RO" sz="1600" b="1" dirty="0">
              <a:solidFill>
                <a:schemeClr val="tx1"/>
              </a:solidFill>
              <a:latin typeface="+mj-lt"/>
              <a:cs typeface="Arial" panose="020B0604020202020204" pitchFamily="34" charset="0"/>
            </a:endParaRPr>
          </a:p>
          <a:p>
            <a:pPr algn="ctr">
              <a:spcBef>
                <a:spcPct val="0"/>
              </a:spcBef>
              <a:buClrTx/>
            </a:pPr>
            <a:endParaRPr lang="ro-RO" altLang="ro-RO" sz="2000" b="1" i="1" dirty="0">
              <a:solidFill>
                <a:srgbClr val="7030A0"/>
              </a:solidFill>
            </a:endParaRPr>
          </a:p>
          <a:p>
            <a:pPr>
              <a:spcBef>
                <a:spcPct val="0"/>
              </a:spcBef>
              <a:buClrTx/>
            </a:pPr>
            <a:r>
              <a:rPr lang="ro-RO" altLang="ro-RO" sz="2000" dirty="0">
                <a:solidFill>
                  <a:schemeClr val="accent2"/>
                </a:solidFill>
                <a:latin typeface="+mj-lt"/>
                <a:cs typeface="Arial" panose="020B0604020202020204" pitchFamily="34" charset="0"/>
              </a:rPr>
              <a:t>           </a:t>
            </a:r>
            <a:r>
              <a:rPr lang="ro-RO" altLang="ro-RO" sz="2400" b="1" dirty="0">
                <a:solidFill>
                  <a:schemeClr val="accent2"/>
                </a:solidFill>
                <a:latin typeface="+mj-lt"/>
                <a:cs typeface="Arial" panose="020B0604020202020204" pitchFamily="34" charset="0"/>
              </a:rPr>
              <a:t>Proiect finanțat prin programul Erasmus+</a:t>
            </a:r>
          </a:p>
          <a:p>
            <a:pPr algn="ctr">
              <a:spcBef>
                <a:spcPct val="0"/>
              </a:spcBef>
              <a:buClrTx/>
            </a:pPr>
            <a:r>
              <a:rPr lang="ro-RO" altLang="ro-RO" sz="2400" b="1" dirty="0">
                <a:solidFill>
                  <a:schemeClr val="accent2"/>
                </a:solidFill>
                <a:latin typeface="+mj-lt"/>
                <a:cs typeface="Arial" panose="020B0604020202020204" pitchFamily="34" charset="0"/>
              </a:rPr>
              <a:t> </a:t>
            </a:r>
            <a:endParaRPr lang="en-US" altLang="ro-RO" sz="2400" b="1" dirty="0">
              <a:solidFill>
                <a:schemeClr val="tx1"/>
              </a:solidFill>
              <a:cs typeface="Arial" panose="020B0604020202020204" pitchFamily="34" charset="0"/>
            </a:endParaRPr>
          </a:p>
          <a:p>
            <a:r>
              <a:rPr lang="en-US" sz="2000" dirty="0" smtClean="0"/>
              <a:t> </a:t>
            </a:r>
            <a:r>
              <a:rPr lang="en-US" sz="2000" b="1" dirty="0" err="1" smtClean="0"/>
              <a:t>Proiectul</a:t>
            </a:r>
            <a:r>
              <a:rPr lang="en-US" sz="2000" b="1" dirty="0" smtClean="0"/>
              <a:t> Erasmus </a:t>
            </a:r>
            <a:r>
              <a:rPr lang="en-US" sz="2000" dirty="0" smtClean="0"/>
              <a:t>+  KA 210-SCH Small- Scale Partnership in School Education Project title: </a:t>
            </a:r>
            <a:r>
              <a:rPr lang="en-US" sz="2000" b="1" dirty="0" smtClean="0"/>
              <a:t>" How It Works In </a:t>
            </a:r>
            <a:r>
              <a:rPr lang="en-US" sz="2000" b="1" dirty="0" err="1" smtClean="0"/>
              <a:t>liFe</a:t>
            </a:r>
            <a:r>
              <a:rPr lang="en-US" sz="2000" b="1" dirty="0" smtClean="0"/>
              <a:t> Itself"</a:t>
            </a:r>
            <a:r>
              <a:rPr lang="en-US" sz="2000" dirty="0" smtClean="0"/>
              <a:t>, </a:t>
            </a:r>
            <a:r>
              <a:rPr lang="en-US" sz="2000" dirty="0" err="1" smtClean="0"/>
              <a:t>proiect</a:t>
            </a:r>
            <a:r>
              <a:rPr lang="en-US" sz="2000" dirty="0" smtClean="0"/>
              <a:t> nr. 2022-2-FR01-KA210-SCH-000099166:</a:t>
            </a:r>
          </a:p>
          <a:p>
            <a:pPr>
              <a:spcBef>
                <a:spcPct val="0"/>
              </a:spcBef>
              <a:buClrTx/>
            </a:pPr>
            <a:endParaRPr lang="en-US" altLang="ro-RO" sz="2000" b="1" dirty="0">
              <a:solidFill>
                <a:schemeClr val="tx1"/>
              </a:solidFill>
              <a:latin typeface="+mj-lt"/>
              <a:cs typeface="Arial" panose="020B0604020202020204" pitchFamily="34" charset="0"/>
            </a:endParaRPr>
          </a:p>
          <a:p>
            <a:pPr marL="285750" indent="-285750">
              <a:spcBef>
                <a:spcPct val="0"/>
              </a:spcBef>
              <a:buClrTx/>
              <a:buFont typeface="Wingdings" panose="05000000000000000000" pitchFamily="2" charset="2"/>
              <a:buChar char="q"/>
            </a:pPr>
            <a:r>
              <a:rPr lang="ro-RO" altLang="ro-RO" sz="2000" dirty="0">
                <a:solidFill>
                  <a:schemeClr val="tx1"/>
                </a:solidFill>
                <a:latin typeface="+mj-lt"/>
                <a:cs typeface="Arial" panose="020B0604020202020204" pitchFamily="34" charset="0"/>
              </a:rPr>
              <a:t>   </a:t>
            </a:r>
            <a:r>
              <a:rPr lang="ro-RO" altLang="ro-RO" sz="2000" dirty="0">
                <a:solidFill>
                  <a:schemeClr val="tx1"/>
                </a:solidFill>
                <a:cs typeface="Arial" panose="020B0604020202020204" pitchFamily="34" charset="0"/>
              </a:rPr>
              <a:t>A facilitat mobilitatea</a:t>
            </a:r>
            <a:r>
              <a:rPr lang="ro-RO" sz="2000" dirty="0">
                <a:solidFill>
                  <a:schemeClr val="tx1"/>
                </a:solidFill>
                <a:cs typeface="Arial" panose="020B0604020202020204" pitchFamily="34" charset="0"/>
              </a:rPr>
              <a:t> </a:t>
            </a:r>
            <a:r>
              <a:rPr lang="ro-RO" altLang="ro-RO" sz="2000" dirty="0">
                <a:solidFill>
                  <a:schemeClr val="tx1"/>
                </a:solidFill>
                <a:cs typeface="Arial" panose="020B0604020202020204" pitchFamily="34" charset="0"/>
              </a:rPr>
              <a:t>celui de-al doilea flux de elevi ai </a:t>
            </a:r>
            <a:r>
              <a:rPr lang="ro-RO" altLang="ro-RO" sz="2000" b="1" dirty="0">
                <a:solidFill>
                  <a:schemeClr val="tx1"/>
                </a:solidFill>
                <a:cs typeface="Arial" panose="020B0604020202020204" pitchFamily="34" charset="0"/>
              </a:rPr>
              <a:t>Liceului </a:t>
            </a:r>
            <a:r>
              <a:rPr lang="en-US" altLang="ro-RO" sz="2000" b="1" dirty="0" err="1" smtClean="0">
                <a:solidFill>
                  <a:schemeClr val="tx1"/>
                </a:solidFill>
                <a:cs typeface="Arial" panose="020B0604020202020204" pitchFamily="34" charset="0"/>
              </a:rPr>
              <a:t>Teoretic</a:t>
            </a:r>
            <a:r>
              <a:rPr lang="en-US" altLang="ro-RO" sz="2000" b="1" dirty="0" smtClean="0">
                <a:solidFill>
                  <a:schemeClr val="tx1"/>
                </a:solidFill>
                <a:cs typeface="Arial" panose="020B0604020202020204" pitchFamily="34" charset="0"/>
              </a:rPr>
              <a:t> </a:t>
            </a:r>
            <a:r>
              <a:rPr lang="en-US" altLang="ro-RO" sz="2000" b="1" dirty="0" err="1" smtClean="0">
                <a:solidFill>
                  <a:schemeClr val="tx1"/>
                </a:solidFill>
                <a:cs typeface="Arial" panose="020B0604020202020204" pitchFamily="34" charset="0"/>
              </a:rPr>
              <a:t>Alexandru</a:t>
            </a:r>
            <a:r>
              <a:rPr lang="en-US" altLang="ro-RO" sz="2000" b="1" dirty="0" smtClean="0">
                <a:solidFill>
                  <a:schemeClr val="tx1"/>
                </a:solidFill>
                <a:cs typeface="Arial" panose="020B0604020202020204" pitchFamily="34" charset="0"/>
              </a:rPr>
              <a:t> </a:t>
            </a:r>
            <a:r>
              <a:rPr lang="en-US" altLang="ro-RO" sz="2000" b="1" dirty="0" err="1" smtClean="0">
                <a:solidFill>
                  <a:schemeClr val="tx1"/>
                </a:solidFill>
                <a:cs typeface="Arial" panose="020B0604020202020204" pitchFamily="34" charset="0"/>
              </a:rPr>
              <a:t>Rosetti</a:t>
            </a:r>
            <a:r>
              <a:rPr lang="en-US" altLang="ro-RO" sz="2000" b="1" dirty="0" smtClean="0">
                <a:solidFill>
                  <a:schemeClr val="tx1"/>
                </a:solidFill>
                <a:cs typeface="Arial" panose="020B0604020202020204" pitchFamily="34" charset="0"/>
              </a:rPr>
              <a:t> din </a:t>
            </a:r>
            <a:r>
              <a:rPr lang="en-US" altLang="ro-RO" sz="2000" b="1" dirty="0" err="1" smtClean="0">
                <a:solidFill>
                  <a:schemeClr val="tx1"/>
                </a:solidFill>
                <a:cs typeface="Arial" panose="020B0604020202020204" pitchFamily="34" charset="0"/>
              </a:rPr>
              <a:t>Vidra</a:t>
            </a:r>
            <a:r>
              <a:rPr lang="en-US" altLang="ro-RO" sz="2000" b="1" dirty="0" smtClean="0">
                <a:solidFill>
                  <a:schemeClr val="tx1"/>
                </a:solidFill>
                <a:cs typeface="Arial" panose="020B0604020202020204" pitchFamily="34" charset="0"/>
              </a:rPr>
              <a:t> </a:t>
            </a:r>
            <a:r>
              <a:rPr lang="ro-RO" altLang="ro-RO" sz="2000" b="1" dirty="0" smtClean="0">
                <a:solidFill>
                  <a:schemeClr val="tx1"/>
                </a:solidFill>
                <a:cs typeface="Arial" panose="020B0604020202020204" pitchFamily="34" charset="0"/>
              </a:rPr>
              <a:t>,</a:t>
            </a:r>
            <a:r>
              <a:rPr lang="ro-RO" altLang="ro-RO" sz="2000" dirty="0" smtClean="0">
                <a:solidFill>
                  <a:schemeClr val="tx1"/>
                </a:solidFill>
                <a:cs typeface="Arial" panose="020B0604020202020204" pitchFamily="34" charset="0"/>
              </a:rPr>
              <a:t> </a:t>
            </a:r>
            <a:r>
              <a:rPr lang="ro-RO" altLang="ro-RO" sz="2000" dirty="0">
                <a:solidFill>
                  <a:schemeClr val="tx1"/>
                </a:solidFill>
                <a:cs typeface="Arial" panose="020B0604020202020204" pitchFamily="34" charset="0"/>
              </a:rPr>
              <a:t>în</a:t>
            </a:r>
            <a:r>
              <a:rPr lang="ro-RO" altLang="ro-RO" sz="2000" b="1" dirty="0">
                <a:solidFill>
                  <a:schemeClr val="tx1"/>
                </a:solidFill>
                <a:cs typeface="Arial" panose="020B0604020202020204" pitchFamily="34" charset="0"/>
              </a:rPr>
              <a:t> </a:t>
            </a:r>
            <a:r>
              <a:rPr lang="en-US" altLang="ro-RO" sz="2000" b="1" dirty="0" smtClean="0">
                <a:solidFill>
                  <a:schemeClr val="tx1"/>
                </a:solidFill>
                <a:cs typeface="Arial" panose="020B0604020202020204" pitchFamily="34" charset="0"/>
              </a:rPr>
              <a:t>ISKENDERUN</a:t>
            </a:r>
            <a:r>
              <a:rPr lang="ro-RO" altLang="ro-RO" sz="2000" b="1" dirty="0" smtClean="0">
                <a:solidFill>
                  <a:schemeClr val="tx1"/>
                </a:solidFill>
                <a:cs typeface="Arial" panose="020B0604020202020204" pitchFamily="34" charset="0"/>
              </a:rPr>
              <a:t> </a:t>
            </a:r>
            <a:r>
              <a:rPr lang="ro-RO" altLang="ro-RO" sz="2000" b="1" dirty="0">
                <a:solidFill>
                  <a:schemeClr val="tx1"/>
                </a:solidFill>
                <a:cs typeface="Arial" panose="020B0604020202020204" pitchFamily="34" charset="0"/>
              </a:rPr>
              <a:t>– </a:t>
            </a:r>
            <a:r>
              <a:rPr lang="en-US" altLang="ro-RO" sz="2000" b="1" dirty="0" smtClean="0">
                <a:solidFill>
                  <a:schemeClr val="tx1"/>
                </a:solidFill>
                <a:cs typeface="Arial" panose="020B0604020202020204" pitchFamily="34" charset="0"/>
              </a:rPr>
              <a:t>TURCIA</a:t>
            </a:r>
            <a:r>
              <a:rPr lang="ro-RO" altLang="ro-RO" sz="2000" b="1" dirty="0" smtClean="0">
                <a:solidFill>
                  <a:schemeClr val="tx1"/>
                </a:solidFill>
                <a:cs typeface="Arial" panose="020B0604020202020204" pitchFamily="34" charset="0"/>
              </a:rPr>
              <a:t> </a:t>
            </a:r>
            <a:r>
              <a:rPr lang="ro-RO" altLang="ro-RO" sz="2000" dirty="0">
                <a:solidFill>
                  <a:schemeClr val="tx1"/>
                </a:solidFill>
                <a:cs typeface="Arial" panose="020B0604020202020204" pitchFamily="34" charset="0"/>
              </a:rPr>
              <a:t>în perioada </a:t>
            </a:r>
            <a:r>
              <a:rPr lang="en-US" altLang="ro-RO" sz="2000" dirty="0" smtClean="0">
                <a:solidFill>
                  <a:schemeClr val="tx1"/>
                </a:solidFill>
                <a:cs typeface="Arial" panose="020B0604020202020204" pitchFamily="34" charset="0"/>
              </a:rPr>
              <a:t>4</a:t>
            </a:r>
            <a:r>
              <a:rPr lang="ro-RO" altLang="ro-RO" sz="2000" dirty="0" smtClean="0">
                <a:solidFill>
                  <a:schemeClr val="tx1"/>
                </a:solidFill>
                <a:cs typeface="Arial" panose="020B0604020202020204" pitchFamily="34" charset="0"/>
              </a:rPr>
              <a:t>-</a:t>
            </a:r>
            <a:r>
              <a:rPr lang="en-US" altLang="ro-RO" sz="2000" dirty="0" smtClean="0">
                <a:solidFill>
                  <a:schemeClr val="tx1"/>
                </a:solidFill>
                <a:cs typeface="Arial" panose="020B0604020202020204" pitchFamily="34" charset="0"/>
              </a:rPr>
              <a:t>8</a:t>
            </a:r>
            <a:r>
              <a:rPr lang="ro-RO" altLang="ro-RO" sz="2000" dirty="0" smtClean="0">
                <a:solidFill>
                  <a:schemeClr val="tx1"/>
                </a:solidFill>
                <a:cs typeface="Arial" panose="020B0604020202020204" pitchFamily="34" charset="0"/>
              </a:rPr>
              <a:t> </a:t>
            </a:r>
            <a:r>
              <a:rPr lang="en-US" altLang="ro-RO" sz="2000" dirty="0" err="1" smtClean="0">
                <a:solidFill>
                  <a:schemeClr val="tx1"/>
                </a:solidFill>
                <a:cs typeface="Arial" panose="020B0604020202020204" pitchFamily="34" charset="0"/>
              </a:rPr>
              <a:t>decembrie</a:t>
            </a:r>
            <a:r>
              <a:rPr lang="ro-RO" altLang="ro-RO" sz="2000" dirty="0" smtClean="0">
                <a:solidFill>
                  <a:schemeClr val="tx1"/>
                </a:solidFill>
                <a:cs typeface="Arial" panose="020B0604020202020204" pitchFamily="34" charset="0"/>
              </a:rPr>
              <a:t> 202</a:t>
            </a:r>
            <a:r>
              <a:rPr lang="en-US" altLang="ro-RO" sz="2000" dirty="0" smtClean="0">
                <a:solidFill>
                  <a:schemeClr val="tx1"/>
                </a:solidFill>
                <a:cs typeface="Arial" panose="020B0604020202020204" pitchFamily="34" charset="0"/>
              </a:rPr>
              <a:t>3</a:t>
            </a:r>
            <a:r>
              <a:rPr lang="ro-RO" altLang="ro-RO" sz="2000" dirty="0" smtClean="0">
                <a:solidFill>
                  <a:schemeClr val="tx1"/>
                </a:solidFill>
                <a:cs typeface="Arial" panose="020B0604020202020204" pitchFamily="34" charset="0"/>
              </a:rPr>
              <a:t>.</a:t>
            </a:r>
            <a:endParaRPr lang="ro-RO" altLang="ro-RO" sz="2000" dirty="0">
              <a:solidFill>
                <a:schemeClr val="tx1"/>
              </a:solidFill>
              <a:cs typeface="Arial" panose="020B0604020202020204" pitchFamily="34" charset="0"/>
            </a:endParaRPr>
          </a:p>
          <a:p>
            <a:pPr>
              <a:spcBef>
                <a:spcPct val="0"/>
              </a:spcBef>
              <a:buClrTx/>
            </a:pPr>
            <a:endParaRPr lang="ro-RO" altLang="ro-RO" sz="2000" dirty="0">
              <a:solidFill>
                <a:schemeClr val="tx1"/>
              </a:solidFill>
              <a:cs typeface="Arial" panose="020B0604020202020204" pitchFamily="34" charset="0"/>
            </a:endParaRPr>
          </a:p>
          <a:p>
            <a:pPr marL="285750" indent="-285750">
              <a:spcBef>
                <a:spcPct val="0"/>
              </a:spcBef>
              <a:buClrTx/>
              <a:buFont typeface="Wingdings" panose="05000000000000000000" pitchFamily="2" charset="2"/>
              <a:buChar char="q"/>
            </a:pPr>
            <a:r>
              <a:rPr lang="ro-RO" sz="2000" dirty="0">
                <a:solidFill>
                  <a:schemeClr val="tx1"/>
                </a:solidFill>
                <a:cs typeface="Arial" panose="020B0604020202020204" pitchFamily="34" charset="0"/>
              </a:rPr>
              <a:t>   A constat în deplasarea unui grup de </a:t>
            </a:r>
            <a:r>
              <a:rPr lang="en-US" sz="2000" dirty="0" smtClean="0">
                <a:solidFill>
                  <a:schemeClr val="tx1"/>
                </a:solidFill>
                <a:cs typeface="Arial" panose="020B0604020202020204" pitchFamily="34" charset="0"/>
              </a:rPr>
              <a:t>3</a:t>
            </a:r>
            <a:r>
              <a:rPr lang="ro-RO" sz="2000" dirty="0" smtClean="0">
                <a:solidFill>
                  <a:schemeClr val="tx1"/>
                </a:solidFill>
                <a:cs typeface="Arial" panose="020B0604020202020204" pitchFamily="34" charset="0"/>
              </a:rPr>
              <a:t> </a:t>
            </a:r>
            <a:r>
              <a:rPr lang="ro-RO" sz="2000" dirty="0">
                <a:solidFill>
                  <a:schemeClr val="tx1"/>
                </a:solidFill>
                <a:cs typeface="Arial" panose="020B0604020202020204" pitchFamily="34" charset="0"/>
              </a:rPr>
              <a:t>de elevi de clasa a XI-a și a XII-a </a:t>
            </a:r>
            <a:r>
              <a:rPr lang="ro-RO" sz="2000" dirty="0" smtClean="0">
                <a:solidFill>
                  <a:schemeClr val="tx1"/>
                </a:solidFill>
                <a:cs typeface="Arial" panose="020B0604020202020204" pitchFamily="34" charset="0"/>
              </a:rPr>
              <a:t>însoțiți </a:t>
            </a:r>
            <a:r>
              <a:rPr lang="ro-RO" sz="2000" dirty="0">
                <a:solidFill>
                  <a:schemeClr val="tx1"/>
                </a:solidFill>
                <a:cs typeface="Arial" panose="020B0604020202020204" pitchFamily="34" charset="0"/>
              </a:rPr>
              <a:t>de către </a:t>
            </a:r>
            <a:r>
              <a:rPr lang="en-US" sz="2000" dirty="0" smtClean="0">
                <a:solidFill>
                  <a:schemeClr val="tx1"/>
                </a:solidFill>
                <a:cs typeface="Arial" panose="020B0604020202020204" pitchFamily="34" charset="0"/>
              </a:rPr>
              <a:t>2</a:t>
            </a:r>
            <a:r>
              <a:rPr lang="ro-RO" sz="2000" dirty="0" smtClean="0">
                <a:solidFill>
                  <a:schemeClr val="tx1"/>
                </a:solidFill>
                <a:cs typeface="Arial" panose="020B0604020202020204" pitchFamily="34" charset="0"/>
              </a:rPr>
              <a:t> </a:t>
            </a:r>
            <a:r>
              <a:rPr lang="ro-RO" sz="2000" dirty="0">
                <a:solidFill>
                  <a:schemeClr val="tx1"/>
                </a:solidFill>
                <a:cs typeface="Arial" panose="020B0604020202020204" pitchFamily="34" charset="0"/>
              </a:rPr>
              <a:t>profesori.</a:t>
            </a:r>
          </a:p>
          <a:p>
            <a:pPr>
              <a:spcBef>
                <a:spcPct val="0"/>
              </a:spcBef>
              <a:buClrTx/>
            </a:pPr>
            <a:endParaRPr lang="ro-RO" altLang="ro-RO" sz="2400" b="1" dirty="0">
              <a:solidFill>
                <a:schemeClr val="tx1"/>
              </a:solidFill>
              <a:cs typeface="Arial" panose="020B0604020202020204" pitchFamily="34" charset="0"/>
            </a:endParaRPr>
          </a:p>
        </p:txBody>
      </p:sp>
      <p:pic>
        <p:nvPicPr>
          <p:cNvPr id="7" name="Picture 2" descr="File:Erasmus+ Logo.svg - Wikimedia Commons">
            <a:extLst>
              <a:ext uri="{FF2B5EF4-FFF2-40B4-BE49-F238E27FC236}">
                <a16:creationId xmlns:a16="http://schemas.microsoft.com/office/drawing/2014/main" xmlns="" id="{5A7282D1-9EE4-40D3-A32A-45193591A7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137" y="31143"/>
            <a:ext cx="2747464" cy="7849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ăgeată: dreapta 8">
            <a:extLst>
              <a:ext uri="{FF2B5EF4-FFF2-40B4-BE49-F238E27FC236}">
                <a16:creationId xmlns:a16="http://schemas.microsoft.com/office/drawing/2014/main" xmlns="" id="{CA5602CF-D469-40B2-A69E-01EEF70884DA}"/>
              </a:ext>
            </a:extLst>
          </p:cNvPr>
          <p:cNvSpPr/>
          <p:nvPr/>
        </p:nvSpPr>
        <p:spPr>
          <a:xfrm>
            <a:off x="192658" y="1839834"/>
            <a:ext cx="672957" cy="22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xmlns="" val="2513628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u 7">
            <a:extLst>
              <a:ext uri="{FF2B5EF4-FFF2-40B4-BE49-F238E27FC236}">
                <a16:creationId xmlns:a16="http://schemas.microsoft.com/office/drawing/2014/main" xmlns="" id="{080D905B-66BC-4F8F-AAAB-693913FE1558}"/>
              </a:ext>
            </a:extLst>
          </p:cNvPr>
          <p:cNvSpPr>
            <a:spLocks noGrp="1"/>
          </p:cNvSpPr>
          <p:nvPr>
            <p:ph type="title"/>
          </p:nvPr>
        </p:nvSpPr>
        <p:spPr/>
        <p:txBody>
          <a:bodyPr>
            <a:normAutofit/>
          </a:bodyPr>
          <a:lstStyle/>
          <a:p>
            <a:r>
              <a:rPr lang="ro-RO" sz="2800" dirty="0"/>
              <a:t>     </a:t>
            </a:r>
            <a:br>
              <a:rPr lang="ro-RO" sz="2800" dirty="0"/>
            </a:br>
            <a:r>
              <a:rPr lang="ro-RO" sz="2800" dirty="0"/>
              <a:t>     </a:t>
            </a:r>
            <a:r>
              <a:rPr lang="ro-RO" sz="2800" dirty="0">
                <a:solidFill>
                  <a:schemeClr val="accent2"/>
                </a:solidFill>
              </a:rPr>
              <a:t>Scopul proiectului</a:t>
            </a:r>
          </a:p>
        </p:txBody>
      </p:sp>
      <p:sp>
        <p:nvSpPr>
          <p:cNvPr id="5" name="Substituent text 4">
            <a:extLst>
              <a:ext uri="{FF2B5EF4-FFF2-40B4-BE49-F238E27FC236}">
                <a16:creationId xmlns:a16="http://schemas.microsoft.com/office/drawing/2014/main" xmlns="" id="{E6BEC74C-0226-48B9-B3C6-86AA17962282}"/>
              </a:ext>
            </a:extLst>
          </p:cNvPr>
          <p:cNvSpPr>
            <a:spLocks noGrp="1"/>
          </p:cNvSpPr>
          <p:nvPr>
            <p:ph sz="half" idx="1"/>
          </p:nvPr>
        </p:nvSpPr>
        <p:spPr>
          <a:xfrm>
            <a:off x="246069" y="1663539"/>
            <a:ext cx="8816907" cy="1384995"/>
          </a:xfrm>
          <a:prstGeom prst="rect">
            <a:avLst/>
          </a:prstGeom>
        </p:spPr>
        <p:txBody>
          <a:bodyPr wrap="square">
            <a:spAutoFit/>
          </a:bodyPr>
          <a:lstStyle/>
          <a:p>
            <a:pPr algn="just">
              <a:buFont typeface="Wingdings" panose="05000000000000000000" pitchFamily="2" charset="2"/>
              <a:buChar char="q"/>
            </a:pPr>
            <a:r>
              <a:rPr lang="ro-RO" altLang="ro-RO" sz="1600" dirty="0">
                <a:cs typeface="Arial" panose="020B0604020202020204" pitchFamily="34" charset="0"/>
              </a:rPr>
              <a:t>    </a:t>
            </a:r>
            <a:r>
              <a:rPr lang="ro-RO" altLang="ro-RO" sz="2000" dirty="0">
                <a:cs typeface="Arial" panose="020B0604020202020204" pitchFamily="34" charset="0"/>
              </a:rPr>
              <a:t>Facilitarea inserției pe</a:t>
            </a:r>
            <a:r>
              <a:rPr lang="en-US" altLang="ro-RO" sz="2000" dirty="0">
                <a:cs typeface="Arial" panose="020B0604020202020204" pitchFamily="34" charset="0"/>
              </a:rPr>
              <a:t> </a:t>
            </a:r>
            <a:r>
              <a:rPr lang="ro-RO" altLang="ro-RO" sz="2000" dirty="0">
                <a:cs typeface="Arial" panose="020B0604020202020204" pitchFamily="34" charset="0"/>
              </a:rPr>
              <a:t>piața muncii europene a absolvenților </a:t>
            </a:r>
            <a:r>
              <a:rPr lang="en-US" altLang="ro-RO" sz="2000" dirty="0" err="1" smtClean="0">
                <a:cs typeface="Arial" panose="020B0604020202020204" pitchFamily="34" charset="0"/>
              </a:rPr>
              <a:t>Liceului</a:t>
            </a:r>
            <a:r>
              <a:rPr lang="en-US" altLang="ro-RO" sz="2000" dirty="0" smtClean="0">
                <a:cs typeface="Arial" panose="020B0604020202020204" pitchFamily="34" charset="0"/>
              </a:rPr>
              <a:t> </a:t>
            </a:r>
            <a:r>
              <a:rPr lang="en-US" altLang="ro-RO" sz="2000" dirty="0" err="1" smtClean="0">
                <a:cs typeface="Arial" panose="020B0604020202020204" pitchFamily="34" charset="0"/>
              </a:rPr>
              <a:t>Teoretic</a:t>
            </a:r>
            <a:r>
              <a:rPr lang="en-US" altLang="ro-RO" sz="2000" dirty="0" smtClean="0">
                <a:cs typeface="Arial" panose="020B0604020202020204" pitchFamily="34" charset="0"/>
              </a:rPr>
              <a:t> </a:t>
            </a:r>
            <a:r>
              <a:rPr lang="en-US" altLang="ro-RO" sz="2000" dirty="0" err="1" smtClean="0">
                <a:cs typeface="Arial" panose="020B0604020202020204" pitchFamily="34" charset="0"/>
              </a:rPr>
              <a:t>Alexandru</a:t>
            </a:r>
            <a:r>
              <a:rPr lang="en-US" altLang="ro-RO" sz="2000" dirty="0" smtClean="0">
                <a:cs typeface="Arial" panose="020B0604020202020204" pitchFamily="34" charset="0"/>
              </a:rPr>
              <a:t> </a:t>
            </a:r>
            <a:r>
              <a:rPr lang="en-US" altLang="ro-RO" sz="2000" dirty="0" err="1" smtClean="0">
                <a:cs typeface="Arial" panose="020B0604020202020204" pitchFamily="34" charset="0"/>
              </a:rPr>
              <a:t>Rosetti</a:t>
            </a:r>
            <a:r>
              <a:rPr lang="en-US" altLang="ro-RO" sz="2000" dirty="0" smtClean="0">
                <a:cs typeface="Arial" panose="020B0604020202020204" pitchFamily="34" charset="0"/>
              </a:rPr>
              <a:t> </a:t>
            </a:r>
            <a:r>
              <a:rPr lang="ro-RO" altLang="ro-RO" sz="2000" dirty="0" smtClean="0">
                <a:cs typeface="Arial" panose="020B0604020202020204" pitchFamily="34" charset="0"/>
              </a:rPr>
              <a:t>, </a:t>
            </a:r>
            <a:r>
              <a:rPr lang="ro-RO" altLang="ro-RO" sz="2000" dirty="0">
                <a:cs typeface="Arial" panose="020B0604020202020204" pitchFamily="34" charset="0"/>
              </a:rPr>
              <a:t>prin dezvoltarea</a:t>
            </a:r>
            <a:r>
              <a:rPr lang="en-US" altLang="ro-RO" sz="2000" dirty="0">
                <a:cs typeface="Arial" panose="020B0604020202020204" pitchFamily="34" charset="0"/>
              </a:rPr>
              <a:t> </a:t>
            </a:r>
            <a:r>
              <a:rPr lang="ro-RO" altLang="ro-RO" sz="2400" b="1" dirty="0">
                <a:cs typeface="Arial" panose="020B0604020202020204" pitchFamily="34" charset="0"/>
              </a:rPr>
              <a:t>competențelor cheie </a:t>
            </a:r>
            <a:r>
              <a:rPr lang="ro-RO" altLang="ro-RO" sz="2000" dirty="0">
                <a:cs typeface="Arial" panose="020B0604020202020204" pitchFamily="34" charset="0"/>
              </a:rPr>
              <a:t>și specializate, obținute prin </a:t>
            </a:r>
            <a:r>
              <a:rPr lang="en-US" altLang="ro-RO" sz="2000" dirty="0" err="1" smtClean="0">
                <a:cs typeface="Arial" panose="020B0604020202020204" pitchFamily="34" charset="0"/>
              </a:rPr>
              <a:t>schimburi</a:t>
            </a:r>
            <a:r>
              <a:rPr lang="en-US" altLang="ro-RO" sz="2000" dirty="0" smtClean="0">
                <a:cs typeface="Arial" panose="020B0604020202020204" pitchFamily="34" charset="0"/>
              </a:rPr>
              <a:t> de </a:t>
            </a:r>
            <a:r>
              <a:rPr lang="en-US" altLang="ro-RO" sz="2000" dirty="0" err="1" smtClean="0">
                <a:cs typeface="Arial" panose="020B0604020202020204" pitchFamily="34" charset="0"/>
              </a:rPr>
              <a:t>experie</a:t>
            </a:r>
            <a:r>
              <a:rPr lang="en-US" altLang="ro-RO" sz="2000" dirty="0" err="1" smtClean="0">
                <a:latin typeface="+mj-lt"/>
                <a:cs typeface="Arial" panose="020B0604020202020204" pitchFamily="34" charset="0"/>
              </a:rPr>
              <a:t>nţe</a:t>
            </a:r>
            <a:r>
              <a:rPr lang="ro-RO" altLang="ro-RO" sz="2000" dirty="0" smtClean="0">
                <a:cs typeface="Arial" panose="020B0604020202020204" pitchFamily="34" charset="0"/>
              </a:rPr>
              <a:t>, </a:t>
            </a:r>
            <a:r>
              <a:rPr lang="ro-RO" altLang="ro-RO" sz="2000" dirty="0">
                <a:cs typeface="Arial" panose="020B0604020202020204" pitchFamily="34" charset="0"/>
              </a:rPr>
              <a:t>realizate prin mobilități europene.</a:t>
            </a:r>
            <a:r>
              <a:rPr lang="ro-RO" sz="2000" dirty="0">
                <a:cs typeface="Arial" panose="020B0604020202020204" pitchFamily="34" charset="0"/>
              </a:rPr>
              <a:t>     </a:t>
            </a:r>
          </a:p>
        </p:txBody>
      </p:sp>
      <p:sp>
        <p:nvSpPr>
          <p:cNvPr id="10" name="Săgeată: dreapta 9">
            <a:extLst>
              <a:ext uri="{FF2B5EF4-FFF2-40B4-BE49-F238E27FC236}">
                <a16:creationId xmlns:a16="http://schemas.microsoft.com/office/drawing/2014/main" xmlns="" id="{8269F37F-B6C4-49E4-BEF9-096A93BB7556}"/>
              </a:ext>
            </a:extLst>
          </p:cNvPr>
          <p:cNvSpPr/>
          <p:nvPr/>
        </p:nvSpPr>
        <p:spPr>
          <a:xfrm>
            <a:off x="523479" y="1139082"/>
            <a:ext cx="672957" cy="393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Săgeată: dreapta 10">
            <a:extLst>
              <a:ext uri="{FF2B5EF4-FFF2-40B4-BE49-F238E27FC236}">
                <a16:creationId xmlns:a16="http://schemas.microsoft.com/office/drawing/2014/main" xmlns="" id="{2F4F4024-23FC-40AB-B03D-E8254E654BEF}"/>
              </a:ext>
            </a:extLst>
          </p:cNvPr>
          <p:cNvSpPr/>
          <p:nvPr/>
        </p:nvSpPr>
        <p:spPr>
          <a:xfrm>
            <a:off x="523478" y="3543913"/>
            <a:ext cx="672957" cy="393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7" name="Picture 2" descr="File:Erasmus+ Logo.svg - Wikimedia Commons">
            <a:extLst>
              <a:ext uri="{FF2B5EF4-FFF2-40B4-BE49-F238E27FC236}">
                <a16:creationId xmlns:a16="http://schemas.microsoft.com/office/drawing/2014/main" xmlns="" id="{39C26BCB-35FC-42DA-ADA6-6BFCA299027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534" y="12454"/>
            <a:ext cx="2051805" cy="5862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Nomogramă 11">
            <a:extLst>
              <a:ext uri="{FF2B5EF4-FFF2-40B4-BE49-F238E27FC236}">
                <a16:creationId xmlns:a16="http://schemas.microsoft.com/office/drawing/2014/main" xmlns="" id="{E3EEC925-4094-4236-AC0B-5A63461DCBF6}"/>
              </a:ext>
            </a:extLst>
          </p:cNvPr>
          <p:cNvGraphicFramePr/>
          <p:nvPr>
            <p:extLst>
              <p:ext uri="{D42A27DB-BD31-4B8C-83A1-F6EECF244321}">
                <p14:modId xmlns:p14="http://schemas.microsoft.com/office/powerpoint/2010/main" xmlns="" val="2111524558"/>
              </p:ext>
            </p:extLst>
          </p:nvPr>
        </p:nvGraphicFramePr>
        <p:xfrm>
          <a:off x="1196436" y="4286114"/>
          <a:ext cx="6130340" cy="160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reptunghi 2">
            <a:extLst>
              <a:ext uri="{FF2B5EF4-FFF2-40B4-BE49-F238E27FC236}">
                <a16:creationId xmlns:a16="http://schemas.microsoft.com/office/drawing/2014/main" xmlns="" id="{A0D41A24-43B8-4203-969B-D41A8A699DB4}"/>
              </a:ext>
            </a:extLst>
          </p:cNvPr>
          <p:cNvSpPr/>
          <p:nvPr/>
        </p:nvSpPr>
        <p:spPr>
          <a:xfrm>
            <a:off x="1278373" y="3436176"/>
            <a:ext cx="3433953" cy="523220"/>
          </a:xfrm>
          <a:prstGeom prst="rect">
            <a:avLst/>
          </a:prstGeom>
        </p:spPr>
        <p:txBody>
          <a:bodyPr wrap="none">
            <a:spAutoFit/>
          </a:bodyPr>
          <a:lstStyle/>
          <a:p>
            <a:r>
              <a:rPr lang="ro-RO" sz="2800" dirty="0">
                <a:solidFill>
                  <a:schemeClr val="accent2"/>
                </a:solidFill>
              </a:rPr>
              <a:t>Competențele cheie</a:t>
            </a:r>
          </a:p>
        </p:txBody>
      </p:sp>
    </p:spTree>
    <p:extLst>
      <p:ext uri="{BB962C8B-B14F-4D97-AF65-F5344CB8AC3E}">
        <p14:creationId xmlns:p14="http://schemas.microsoft.com/office/powerpoint/2010/main" xmlns="" val="337512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8">
            <a:extLst>
              <a:ext uri="{FF2B5EF4-FFF2-40B4-BE49-F238E27FC236}">
                <a16:creationId xmlns:a16="http://schemas.microsoft.com/office/drawing/2014/main" xmlns="" id="{005EB540-28B4-4665-8A3B-CA32D8DD67B0}"/>
              </a:ext>
            </a:extLst>
          </p:cNvPr>
          <p:cNvSpPr txBox="1">
            <a:spLocks/>
          </p:cNvSpPr>
          <p:nvPr/>
        </p:nvSpPr>
        <p:spPr>
          <a:xfrm>
            <a:off x="222216" y="2133739"/>
            <a:ext cx="11045334" cy="3842478"/>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pPr algn="just"/>
            <a:r>
              <a:rPr lang="ro-RO" sz="2600" dirty="0">
                <a:solidFill>
                  <a:schemeClr val="accent2"/>
                </a:solidFill>
                <a:latin typeface="+mj-lt"/>
              </a:rPr>
              <a:t>         </a:t>
            </a:r>
            <a:endParaRPr lang="ro-RO" sz="3000" dirty="0">
              <a:solidFill>
                <a:schemeClr val="accent2"/>
              </a:solidFill>
              <a:latin typeface="+mj-lt"/>
            </a:endParaRPr>
          </a:p>
          <a:p>
            <a:pPr algn="just">
              <a:spcBef>
                <a:spcPct val="0"/>
              </a:spcBef>
              <a:buClrTx/>
            </a:pPr>
            <a:endParaRPr lang="en-US" altLang="ro-RO" sz="2400" dirty="0">
              <a:solidFill>
                <a:schemeClr val="tx1"/>
              </a:solidFill>
              <a:latin typeface="+mj-lt"/>
              <a:cs typeface="Arial" panose="020B0604020202020204" pitchFamily="34" charset="0"/>
            </a:endParaRPr>
          </a:p>
          <a:p>
            <a:pPr algn="just">
              <a:lnSpc>
                <a:spcPct val="110000"/>
              </a:lnSpc>
              <a:spcBef>
                <a:spcPct val="0"/>
              </a:spcBef>
              <a:buClrTx/>
            </a:pPr>
            <a:r>
              <a:rPr lang="ro-RO" altLang="ro-RO" sz="2400" b="1" dirty="0">
                <a:solidFill>
                  <a:schemeClr val="tx1"/>
                </a:solidFill>
                <a:cs typeface="Arial" panose="020B0604020202020204" pitchFamily="34" charset="0"/>
              </a:rPr>
              <a:t>OG1</a:t>
            </a:r>
            <a:r>
              <a:rPr lang="en-US" altLang="ro-RO" sz="2400" dirty="0">
                <a:solidFill>
                  <a:schemeClr val="tx1"/>
                </a:solidFill>
                <a:cs typeface="Arial" panose="020B0604020202020204" pitchFamily="34" charset="0"/>
              </a:rPr>
              <a:t>.</a:t>
            </a:r>
            <a:r>
              <a:rPr lang="ro-RO"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Realizarea</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tranzi</a:t>
            </a:r>
            <a:r>
              <a:rPr lang="ro-RO" altLang="ro-RO" sz="2400" dirty="0">
                <a:solidFill>
                  <a:schemeClr val="tx1"/>
                </a:solidFill>
                <a:cs typeface="Arial" panose="020B0604020202020204" pitchFamily="34" charset="0"/>
              </a:rPr>
              <a:t>ț</a:t>
            </a:r>
            <a:r>
              <a:rPr lang="en-US" altLang="ro-RO" sz="2400" dirty="0" err="1">
                <a:solidFill>
                  <a:schemeClr val="tx1"/>
                </a:solidFill>
                <a:cs typeface="Arial" panose="020B0604020202020204" pitchFamily="34" charset="0"/>
              </a:rPr>
              <a:t>iei</a:t>
            </a:r>
            <a:r>
              <a:rPr lang="en-US" altLang="ro-RO" sz="2400" dirty="0">
                <a:solidFill>
                  <a:schemeClr val="tx1"/>
                </a:solidFill>
                <a:cs typeface="Arial" panose="020B0604020202020204" pitchFamily="34" charset="0"/>
              </a:rPr>
              <a:t> de la </a:t>
            </a:r>
            <a:r>
              <a:rPr lang="ro-RO" altLang="ro-RO" sz="2400" dirty="0">
                <a:solidFill>
                  <a:schemeClr val="tx1"/>
                </a:solidFill>
                <a:cs typeface="Arial" panose="020B0604020202020204" pitchFamily="34" charset="0"/>
              </a:rPr>
              <a:t>ș</a:t>
            </a:r>
            <a:r>
              <a:rPr lang="en-US" altLang="ro-RO" sz="2400" dirty="0">
                <a:solidFill>
                  <a:schemeClr val="tx1"/>
                </a:solidFill>
                <a:cs typeface="Arial" panose="020B0604020202020204" pitchFamily="34" charset="0"/>
              </a:rPr>
              <a:t>coal</a:t>
            </a:r>
            <a:r>
              <a:rPr lang="ro-RO" altLang="ro-RO" sz="2400" dirty="0">
                <a:solidFill>
                  <a:schemeClr val="tx1"/>
                </a:solidFill>
                <a:cs typeface="Arial" panose="020B0604020202020204" pitchFamily="34" charset="0"/>
              </a:rPr>
              <a:t>ă</a:t>
            </a:r>
            <a:r>
              <a:rPr lang="en-US" altLang="ro-RO" sz="2400" dirty="0">
                <a:solidFill>
                  <a:schemeClr val="tx1"/>
                </a:solidFill>
                <a:cs typeface="Arial" panose="020B0604020202020204" pitchFamily="34" charset="0"/>
              </a:rPr>
              <a:t> la pia</a:t>
            </a:r>
            <a:r>
              <a:rPr lang="ro-RO" altLang="ro-RO" sz="2400" dirty="0">
                <a:solidFill>
                  <a:schemeClr val="tx1"/>
                </a:solidFill>
                <a:cs typeface="Arial" panose="020B0604020202020204" pitchFamily="34" charset="0"/>
              </a:rPr>
              <a:t>ț</a:t>
            </a:r>
            <a:r>
              <a:rPr lang="en-US" altLang="ro-RO" sz="2400" dirty="0">
                <a:solidFill>
                  <a:schemeClr val="tx1"/>
                </a:solidFill>
                <a:cs typeface="Arial" panose="020B0604020202020204" pitchFamily="34" charset="0"/>
              </a:rPr>
              <a:t>a </a:t>
            </a:r>
            <a:r>
              <a:rPr lang="en-US" altLang="ro-RO" sz="2400" dirty="0" err="1">
                <a:solidFill>
                  <a:schemeClr val="tx1"/>
                </a:solidFill>
                <a:cs typeface="Arial" panose="020B0604020202020204" pitchFamily="34" charset="0"/>
              </a:rPr>
              <a:t>muncii</a:t>
            </a:r>
            <a:r>
              <a:rPr lang="ro-RO" altLang="ro-RO" sz="2400" dirty="0">
                <a:solidFill>
                  <a:schemeClr val="tx1"/>
                </a:solidFill>
                <a:cs typeface="Arial" panose="020B0604020202020204" pitchFamily="34" charset="0"/>
              </a:rPr>
              <a:t>,</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prin</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mobilit</a:t>
            </a:r>
            <a:r>
              <a:rPr lang="ro-RO" altLang="ro-RO" sz="2400" dirty="0" err="1">
                <a:solidFill>
                  <a:schemeClr val="tx1"/>
                </a:solidFill>
                <a:cs typeface="Arial" panose="020B0604020202020204" pitchFamily="34" charset="0"/>
              </a:rPr>
              <a:t>ăț</a:t>
            </a:r>
            <a:r>
              <a:rPr lang="en-US" altLang="ro-RO" sz="2400" dirty="0" err="1">
                <a:solidFill>
                  <a:schemeClr val="tx1"/>
                </a:solidFill>
                <a:cs typeface="Arial" panose="020B0604020202020204" pitchFamily="34" charset="0"/>
              </a:rPr>
              <a:t>i</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europene</a:t>
            </a:r>
            <a:r>
              <a:rPr lang="en-US" altLang="ro-RO" sz="2400" dirty="0">
                <a:solidFill>
                  <a:schemeClr val="tx1"/>
                </a:solidFill>
                <a:cs typeface="Arial" panose="020B0604020202020204" pitchFamily="34" charset="0"/>
              </a:rPr>
              <a:t>;</a:t>
            </a:r>
            <a:endParaRPr lang="ro-RO" altLang="ro-RO" sz="2400" dirty="0">
              <a:solidFill>
                <a:schemeClr val="tx1"/>
              </a:solidFill>
              <a:cs typeface="Arial" panose="020B0604020202020204" pitchFamily="34" charset="0"/>
            </a:endParaRPr>
          </a:p>
          <a:p>
            <a:pPr algn="just">
              <a:lnSpc>
                <a:spcPct val="110000"/>
              </a:lnSpc>
              <a:spcBef>
                <a:spcPct val="0"/>
              </a:spcBef>
              <a:buClrTx/>
            </a:pPr>
            <a:endParaRPr lang="en-US" altLang="ro-RO" sz="2400" dirty="0">
              <a:solidFill>
                <a:schemeClr val="tx1"/>
              </a:solidFill>
              <a:cs typeface="Arial" panose="020B0604020202020204" pitchFamily="34" charset="0"/>
            </a:endParaRPr>
          </a:p>
          <a:p>
            <a:pPr algn="just">
              <a:lnSpc>
                <a:spcPct val="110000"/>
              </a:lnSpc>
              <a:spcBef>
                <a:spcPct val="0"/>
              </a:spcBef>
              <a:buClrTx/>
            </a:pPr>
            <a:r>
              <a:rPr lang="ro-RO" altLang="ro-RO" sz="2400" b="1" dirty="0" smtClean="0">
                <a:solidFill>
                  <a:schemeClr val="tx1"/>
                </a:solidFill>
                <a:cs typeface="Arial" panose="020B0604020202020204" pitchFamily="34" charset="0"/>
              </a:rPr>
              <a:t>OG</a:t>
            </a:r>
            <a:r>
              <a:rPr lang="en-US" altLang="ro-RO" sz="2400" b="1" dirty="0" smtClean="0">
                <a:solidFill>
                  <a:schemeClr val="tx1"/>
                </a:solidFill>
                <a:cs typeface="Arial" panose="020B0604020202020204" pitchFamily="34" charset="0"/>
              </a:rPr>
              <a:t>2</a:t>
            </a:r>
            <a:r>
              <a:rPr lang="en-US" altLang="ro-RO" sz="2400" dirty="0" smtClean="0">
                <a:solidFill>
                  <a:schemeClr val="tx1"/>
                </a:solidFill>
                <a:cs typeface="Arial" panose="020B0604020202020204" pitchFamily="34" charset="0"/>
              </a:rPr>
              <a:t>.</a:t>
            </a:r>
            <a:r>
              <a:rPr lang="ro-RO" altLang="ro-RO" sz="2400" dirty="0" smtClean="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Dezvoltarea</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dimensiunii</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europene</a:t>
            </a:r>
            <a:r>
              <a:rPr lang="en-US" altLang="ro-RO" sz="2400" dirty="0">
                <a:solidFill>
                  <a:schemeClr val="tx1"/>
                </a:solidFill>
                <a:cs typeface="Arial" panose="020B0604020202020204" pitchFamily="34" charset="0"/>
              </a:rPr>
              <a:t> </a:t>
            </a:r>
            <a:r>
              <a:rPr lang="ro-RO" altLang="ro-RO" sz="2400" dirty="0">
                <a:solidFill>
                  <a:schemeClr val="tx1"/>
                </a:solidFill>
                <a:cs typeface="Arial" panose="020B0604020202020204" pitchFamily="34" charset="0"/>
              </a:rPr>
              <a:t>ș</a:t>
            </a:r>
            <a:r>
              <a:rPr lang="en-US" altLang="ro-RO" sz="2400" dirty="0" err="1">
                <a:solidFill>
                  <a:schemeClr val="tx1"/>
                </a:solidFill>
                <a:cs typeface="Arial" panose="020B0604020202020204" pitchFamily="34" charset="0"/>
              </a:rPr>
              <a:t>i</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cre</a:t>
            </a:r>
            <a:r>
              <a:rPr lang="ro-RO" altLang="ro-RO" sz="2400" dirty="0">
                <a:solidFill>
                  <a:schemeClr val="tx1"/>
                </a:solidFill>
                <a:cs typeface="Arial" panose="020B0604020202020204" pitchFamily="34" charset="0"/>
              </a:rPr>
              <a:t>ș</a:t>
            </a:r>
            <a:r>
              <a:rPr lang="en-US" altLang="ro-RO" sz="2400" dirty="0" err="1">
                <a:solidFill>
                  <a:schemeClr val="tx1"/>
                </a:solidFill>
                <a:cs typeface="Arial" panose="020B0604020202020204" pitchFamily="34" charset="0"/>
              </a:rPr>
              <a:t>terea</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prestigiului</a:t>
            </a:r>
            <a:r>
              <a:rPr lang="en-US" altLang="ro-RO" sz="2400" dirty="0">
                <a:solidFill>
                  <a:schemeClr val="tx1"/>
                </a:solidFill>
                <a:cs typeface="Arial" panose="020B0604020202020204" pitchFamily="34" charset="0"/>
              </a:rPr>
              <a:t> </a:t>
            </a:r>
            <a:r>
              <a:rPr lang="en-US" altLang="ro-RO" sz="2400" dirty="0" err="1">
                <a:solidFill>
                  <a:schemeClr val="tx1"/>
                </a:solidFill>
                <a:cs typeface="Arial" panose="020B0604020202020204" pitchFamily="34" charset="0"/>
              </a:rPr>
              <a:t>liceului</a:t>
            </a:r>
            <a:r>
              <a:rPr lang="en-US" altLang="ro-RO" sz="2400" dirty="0">
                <a:solidFill>
                  <a:schemeClr val="tx1"/>
                </a:solidFill>
                <a:cs typeface="Arial" panose="020B0604020202020204" pitchFamily="34" charset="0"/>
              </a:rPr>
              <a:t>.</a:t>
            </a:r>
          </a:p>
          <a:p>
            <a:pPr algn="just">
              <a:lnSpc>
                <a:spcPct val="110000"/>
              </a:lnSpc>
              <a:spcBef>
                <a:spcPct val="0"/>
              </a:spcBef>
              <a:buClrTx/>
            </a:pPr>
            <a:endParaRPr lang="ro-RO" altLang="ro-RO" sz="2400" dirty="0">
              <a:solidFill>
                <a:schemeClr val="tx1"/>
              </a:solidFill>
              <a:cs typeface="Arial" panose="020B0604020202020204" pitchFamily="34" charset="0"/>
            </a:endParaRPr>
          </a:p>
          <a:p>
            <a:pPr algn="just">
              <a:spcBef>
                <a:spcPct val="0"/>
              </a:spcBef>
              <a:buClrTx/>
            </a:pPr>
            <a:r>
              <a:rPr lang="en-US" altLang="ro-RO" sz="2400" b="1" dirty="0">
                <a:solidFill>
                  <a:schemeClr val="tx1"/>
                </a:solidFill>
                <a:cs typeface="Arial" panose="020B0604020202020204" pitchFamily="34" charset="0"/>
              </a:rPr>
              <a:t>  </a:t>
            </a:r>
            <a:endParaRPr lang="en-US" altLang="ro-RO" sz="2400" dirty="0">
              <a:solidFill>
                <a:schemeClr val="tx1"/>
              </a:solidFill>
              <a:cs typeface="Arial" panose="020B0604020202020204" pitchFamily="34" charset="0"/>
            </a:endParaRPr>
          </a:p>
          <a:p>
            <a:pPr algn="just"/>
            <a:endParaRPr lang="ro-RO" dirty="0"/>
          </a:p>
        </p:txBody>
      </p:sp>
      <p:pic>
        <p:nvPicPr>
          <p:cNvPr id="7" name="Picture 2" descr="File:Erasmus+ Logo.svg - Wikimedia Commons">
            <a:extLst>
              <a:ext uri="{FF2B5EF4-FFF2-40B4-BE49-F238E27FC236}">
                <a16:creationId xmlns:a16="http://schemas.microsoft.com/office/drawing/2014/main" xmlns="" id="{C85D741F-F518-40A9-9D82-F5DD77A2934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534" y="12454"/>
            <a:ext cx="2051805" cy="5862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ăgeată: dreapta 7">
            <a:extLst>
              <a:ext uri="{FF2B5EF4-FFF2-40B4-BE49-F238E27FC236}">
                <a16:creationId xmlns:a16="http://schemas.microsoft.com/office/drawing/2014/main" xmlns="" id="{318EA206-7D2A-42CF-867B-83028B305D65}"/>
              </a:ext>
            </a:extLst>
          </p:cNvPr>
          <p:cNvSpPr/>
          <p:nvPr/>
        </p:nvSpPr>
        <p:spPr>
          <a:xfrm>
            <a:off x="523479" y="1320075"/>
            <a:ext cx="672957" cy="393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Dreptunghi 1">
            <a:extLst>
              <a:ext uri="{FF2B5EF4-FFF2-40B4-BE49-F238E27FC236}">
                <a16:creationId xmlns:a16="http://schemas.microsoft.com/office/drawing/2014/main" xmlns="" id="{F8944DF1-CBEA-4E6A-A5E8-F44B4BC97DA5}"/>
              </a:ext>
            </a:extLst>
          </p:cNvPr>
          <p:cNvSpPr/>
          <p:nvPr/>
        </p:nvSpPr>
        <p:spPr>
          <a:xfrm>
            <a:off x="1707889" y="1288639"/>
            <a:ext cx="5981125" cy="523220"/>
          </a:xfrm>
          <a:prstGeom prst="rect">
            <a:avLst/>
          </a:prstGeom>
        </p:spPr>
        <p:txBody>
          <a:bodyPr wrap="none">
            <a:spAutoFit/>
          </a:bodyPr>
          <a:lstStyle/>
          <a:p>
            <a:r>
              <a:rPr lang="ro-RO" sz="2800" dirty="0">
                <a:solidFill>
                  <a:schemeClr val="accent2"/>
                </a:solidFill>
              </a:rPr>
              <a:t>Obiectivele generale ale proiectului</a:t>
            </a:r>
            <a:endParaRPr lang="ro-RO" sz="2800" dirty="0"/>
          </a:p>
        </p:txBody>
      </p:sp>
    </p:spTree>
    <p:extLst>
      <p:ext uri="{BB962C8B-B14F-4D97-AF65-F5344CB8AC3E}">
        <p14:creationId xmlns:p14="http://schemas.microsoft.com/office/powerpoint/2010/main" xmlns="" val="1531971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3FF949E-622C-4F0A-83EF-64ED24FBC48C}"/>
              </a:ext>
            </a:extLst>
          </p:cNvPr>
          <p:cNvSpPr>
            <a:spLocks noGrp="1"/>
          </p:cNvSpPr>
          <p:nvPr>
            <p:ph type="title"/>
          </p:nvPr>
        </p:nvSpPr>
        <p:spPr>
          <a:xfrm>
            <a:off x="2389477" y="1655607"/>
            <a:ext cx="5840124" cy="543156"/>
          </a:xfrm>
        </p:spPr>
        <p:txBody>
          <a:bodyPr>
            <a:noAutofit/>
          </a:bodyPr>
          <a:lstStyle/>
          <a:p>
            <a:r>
              <a:rPr lang="ro-RO" sz="2800" b="1" dirty="0">
                <a:solidFill>
                  <a:schemeClr val="accent2"/>
                </a:solidFill>
              </a:rPr>
              <a:t>ACTIVITĂȚILE DESFĂȘURATE</a:t>
            </a:r>
          </a:p>
        </p:txBody>
      </p:sp>
      <p:sp>
        <p:nvSpPr>
          <p:cNvPr id="6" name="Substituent conținut 5">
            <a:extLst>
              <a:ext uri="{FF2B5EF4-FFF2-40B4-BE49-F238E27FC236}">
                <a16:creationId xmlns:a16="http://schemas.microsoft.com/office/drawing/2014/main" xmlns="" id="{B7E85FE0-5CD7-4145-9967-C83A5260AB93}"/>
              </a:ext>
            </a:extLst>
          </p:cNvPr>
          <p:cNvSpPr>
            <a:spLocks noGrp="1"/>
          </p:cNvSpPr>
          <p:nvPr>
            <p:ph idx="1"/>
          </p:nvPr>
        </p:nvSpPr>
        <p:spPr>
          <a:xfrm>
            <a:off x="1388962" y="2611143"/>
            <a:ext cx="9722734" cy="2048095"/>
          </a:xfrm>
        </p:spPr>
        <p:txBody>
          <a:bodyPr>
            <a:normAutofit fontScale="85000" lnSpcReduction="20000"/>
          </a:bodyPr>
          <a:lstStyle/>
          <a:p>
            <a:pPr>
              <a:buAutoNum type="arabicPeriod"/>
            </a:pPr>
            <a:r>
              <a:rPr lang="en-US" sz="2000" b="1" dirty="0" smtClean="0">
                <a:solidFill>
                  <a:schemeClr val="accent2"/>
                </a:solidFill>
                <a:effectLst>
                  <a:outerShdw blurRad="38100" dist="38100" dir="2700000" algn="tl">
                    <a:srgbClr val="000000">
                      <a:alpha val="43137"/>
                    </a:srgbClr>
                  </a:outerShdw>
                </a:effectLst>
              </a:rPr>
              <a:t>Workshop-</a:t>
            </a:r>
            <a:r>
              <a:rPr lang="en-US" sz="2000" b="1" dirty="0" err="1" smtClean="0">
                <a:solidFill>
                  <a:schemeClr val="accent2"/>
                </a:solidFill>
                <a:effectLst>
                  <a:outerShdw blurRad="38100" dist="38100" dir="2700000" algn="tl">
                    <a:srgbClr val="000000">
                      <a:alpha val="43137"/>
                    </a:srgbClr>
                  </a:outerShdw>
                </a:effectLst>
              </a:rPr>
              <a:t>uri</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pentru</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elevi</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pe</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diferite</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teme</a:t>
            </a:r>
            <a:endParaRPr lang="ro-RO" sz="2000" b="1" dirty="0">
              <a:solidFill>
                <a:schemeClr val="accent2"/>
              </a:solidFill>
              <a:effectLst>
                <a:outerShdw blurRad="38100" dist="38100" dir="2700000" algn="tl">
                  <a:srgbClr val="000000">
                    <a:alpha val="43137"/>
                  </a:srgbClr>
                </a:outerShdw>
              </a:effectLst>
            </a:endParaRPr>
          </a:p>
          <a:p>
            <a:pPr>
              <a:buAutoNum type="arabicPeriod"/>
            </a:pPr>
            <a:r>
              <a:rPr lang="ro-RO" sz="2000" b="1" dirty="0">
                <a:solidFill>
                  <a:schemeClr val="accent2"/>
                </a:solidFill>
                <a:effectLst>
                  <a:outerShdw blurRad="38100" dist="38100" dir="2700000" algn="tl">
                    <a:srgbClr val="000000">
                      <a:alpha val="43137"/>
                    </a:srgbClr>
                  </a:outerShdw>
                </a:effectLst>
              </a:rPr>
              <a:t>RELAXARE ȘI RECREERE</a:t>
            </a:r>
            <a:r>
              <a:rPr lang="en-US" sz="2000" b="1" dirty="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excursii</a:t>
            </a:r>
            <a:r>
              <a:rPr lang="en-US" sz="2000" b="1" dirty="0" smtClean="0">
                <a:solidFill>
                  <a:schemeClr val="accent2"/>
                </a:solidFill>
                <a:effectLst>
                  <a:outerShdw blurRad="38100" dist="38100" dir="2700000" algn="tl">
                    <a:srgbClr val="000000">
                      <a:alpha val="43137"/>
                    </a:srgbClr>
                  </a:outerShdw>
                </a:effectLst>
              </a:rPr>
              <a:t> in </a:t>
            </a:r>
            <a:r>
              <a:rPr lang="en-US" sz="2000" b="1" dirty="0" err="1" smtClean="0">
                <a:solidFill>
                  <a:schemeClr val="accent2"/>
                </a:solidFill>
                <a:effectLst>
                  <a:outerShdw blurRad="38100" dist="38100" dir="2700000" algn="tl">
                    <a:srgbClr val="000000">
                      <a:alpha val="43137"/>
                    </a:srgbClr>
                  </a:outerShdw>
                </a:effectLst>
              </a:rPr>
              <a:t>imprejurimile</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orasului</a:t>
            </a:r>
            <a:r>
              <a:rPr lang="en-US" sz="2000" b="1" dirty="0" smtClean="0">
                <a:solidFill>
                  <a:schemeClr val="accent2"/>
                </a:solidFill>
                <a:effectLst>
                  <a:outerShdw blurRad="38100" dist="38100" dir="2700000" algn="tl">
                    <a:srgbClr val="000000">
                      <a:alpha val="43137"/>
                    </a:srgbClr>
                  </a:outerShdw>
                </a:effectLst>
              </a:rPr>
              <a:t> Iskenderun, </a:t>
            </a:r>
            <a:r>
              <a:rPr lang="en-US" sz="2000" b="1" dirty="0" err="1" smtClean="0">
                <a:solidFill>
                  <a:schemeClr val="accent2"/>
                </a:solidFill>
                <a:effectLst>
                  <a:outerShdw blurRad="38100" dist="38100" dir="2700000" algn="tl">
                    <a:srgbClr val="000000">
                      <a:alpha val="43137"/>
                    </a:srgbClr>
                  </a:outerShdw>
                </a:effectLst>
              </a:rPr>
              <a:t>meciuri</a:t>
            </a:r>
            <a:r>
              <a:rPr lang="en-US" sz="2000" b="1" dirty="0" smtClean="0">
                <a:solidFill>
                  <a:schemeClr val="accent2"/>
                </a:solidFill>
                <a:effectLst>
                  <a:outerShdw blurRad="38100" dist="38100" dir="2700000" algn="tl">
                    <a:srgbClr val="000000">
                      <a:alpha val="43137"/>
                    </a:srgbClr>
                  </a:outerShdw>
                </a:effectLst>
              </a:rPr>
              <a:t> de </a:t>
            </a:r>
            <a:r>
              <a:rPr lang="en-US" sz="2000" b="1" dirty="0" err="1" smtClean="0">
                <a:solidFill>
                  <a:schemeClr val="accent2"/>
                </a:solidFill>
                <a:effectLst>
                  <a:outerShdw blurRad="38100" dist="38100" dir="2700000" algn="tl">
                    <a:srgbClr val="000000">
                      <a:alpha val="43137"/>
                    </a:srgbClr>
                  </a:outerShdw>
                </a:effectLst>
              </a:rPr>
              <a:t>baschet</a:t>
            </a:r>
            <a:r>
              <a:rPr lang="en-US" sz="2000" b="1" dirty="0" smtClean="0">
                <a:solidFill>
                  <a:schemeClr val="accent2"/>
                </a:solidFill>
                <a:effectLst>
                  <a:outerShdw blurRad="38100" dist="38100" dir="2700000" algn="tl">
                    <a:srgbClr val="000000">
                      <a:alpha val="43137"/>
                    </a:srgbClr>
                  </a:outerShdw>
                </a:effectLst>
              </a:rPr>
              <a:t>, program artistic </a:t>
            </a:r>
            <a:r>
              <a:rPr lang="en-US" sz="2000" b="1" dirty="0" err="1" smtClean="0">
                <a:solidFill>
                  <a:schemeClr val="accent2"/>
                </a:solidFill>
                <a:effectLst>
                  <a:outerShdw blurRad="38100" dist="38100" dir="2700000" algn="tl">
                    <a:srgbClr val="000000">
                      <a:alpha val="43137"/>
                    </a:srgbClr>
                  </a:outerShdw>
                </a:effectLst>
              </a:rPr>
              <a:t>sustinut</a:t>
            </a:r>
            <a:r>
              <a:rPr lang="en-US" sz="2000" b="1" dirty="0" smtClean="0">
                <a:solidFill>
                  <a:schemeClr val="accent2"/>
                </a:solidFill>
                <a:effectLst>
                  <a:outerShdw blurRad="38100" dist="38100" dir="2700000" algn="tl">
                    <a:srgbClr val="000000">
                      <a:alpha val="43137"/>
                    </a:srgbClr>
                  </a:outerShdw>
                </a:effectLst>
              </a:rPr>
              <a:t> de </a:t>
            </a:r>
            <a:r>
              <a:rPr lang="en-US" sz="2000" b="1" dirty="0" err="1" smtClean="0">
                <a:solidFill>
                  <a:schemeClr val="accent2"/>
                </a:solidFill>
                <a:effectLst>
                  <a:outerShdw blurRad="38100" dist="38100" dir="2700000" algn="tl">
                    <a:srgbClr val="000000">
                      <a:alpha val="43137"/>
                    </a:srgbClr>
                  </a:outerShdw>
                </a:effectLst>
              </a:rPr>
              <a:t>elevii</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turci</a:t>
            </a:r>
            <a:r>
              <a:rPr lang="ro-RO" sz="2000" b="1" dirty="0" smtClean="0">
                <a:solidFill>
                  <a:schemeClr val="accent2"/>
                </a:solidFill>
                <a:effectLst>
                  <a:outerShdw blurRad="38100" dist="38100" dir="2700000" algn="tl">
                    <a:srgbClr val="000000">
                      <a:alpha val="43137"/>
                    </a:srgbClr>
                  </a:outerShdw>
                </a:effectLst>
              </a:rPr>
              <a:t>)</a:t>
            </a:r>
            <a:endParaRPr lang="ro-RO" sz="2000" b="1" dirty="0">
              <a:solidFill>
                <a:schemeClr val="accent2"/>
              </a:solidFill>
              <a:effectLst>
                <a:outerShdw blurRad="38100" dist="38100" dir="2700000" algn="tl">
                  <a:srgbClr val="000000">
                    <a:alpha val="43137"/>
                  </a:srgbClr>
                </a:outerShdw>
              </a:effectLst>
            </a:endParaRPr>
          </a:p>
          <a:p>
            <a:pPr>
              <a:buAutoNum type="arabicPeriod"/>
            </a:pPr>
            <a:r>
              <a:rPr lang="ro-RO" sz="2000" b="1" dirty="0">
                <a:solidFill>
                  <a:schemeClr val="accent2"/>
                </a:solidFill>
                <a:effectLst>
                  <a:outerShdw blurRad="38100" dist="38100" dir="2700000" algn="tl">
                    <a:srgbClr val="000000">
                      <a:alpha val="43137"/>
                    </a:srgbClr>
                  </a:outerShdw>
                </a:effectLst>
              </a:rPr>
              <a:t>ACTIVITĂȚI CULTURALE</a:t>
            </a:r>
            <a:r>
              <a:rPr lang="en-US" sz="2000" b="1" dirty="0">
                <a:solidFill>
                  <a:schemeClr val="accent2"/>
                </a:solidFill>
                <a:effectLst>
                  <a:outerShdw blurRad="38100" dist="38100" dir="2700000" algn="tl">
                    <a:srgbClr val="000000">
                      <a:alpha val="43137"/>
                    </a:srgbClr>
                  </a:outerShdw>
                </a:effectLst>
              </a:rPr>
              <a:t> </a:t>
            </a:r>
            <a:r>
              <a:rPr lang="en-US" sz="2000" b="1" dirty="0" smtClean="0">
                <a:solidFill>
                  <a:schemeClr val="accent2"/>
                </a:solidFill>
                <a:effectLst>
                  <a:outerShdw blurRad="38100" dist="38100" dir="2700000" algn="tl">
                    <a:srgbClr val="000000">
                      <a:alpha val="43137"/>
                    </a:srgbClr>
                  </a:outerShdw>
                </a:effectLst>
              </a:rPr>
              <a:t>(</a:t>
            </a:r>
            <a:r>
              <a:rPr lang="en-US" sz="2000" b="1" dirty="0" err="1" smtClean="0">
                <a:solidFill>
                  <a:schemeClr val="accent2"/>
                </a:solidFill>
                <a:effectLst>
                  <a:outerShdw blurRad="38100" dist="38100" dir="2700000" algn="tl">
                    <a:srgbClr val="000000">
                      <a:alpha val="43137"/>
                    </a:srgbClr>
                  </a:outerShdw>
                </a:effectLst>
              </a:rPr>
              <a:t>vizitarea</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castelului</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Payas</a:t>
            </a:r>
            <a:r>
              <a:rPr lang="ro-RO"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vizitarea</a:t>
            </a:r>
            <a:r>
              <a:rPr lang="en-US" sz="2000" b="1" dirty="0" smtClean="0">
                <a:solidFill>
                  <a:schemeClr val="accent2"/>
                </a:solidFill>
                <a:effectLst>
                  <a:outerShdw blurRad="38100" dist="38100" dir="2700000" algn="tl">
                    <a:srgbClr val="000000">
                      <a:alpha val="43137"/>
                    </a:srgbClr>
                  </a:outerShdw>
                </a:effectLst>
              </a:rPr>
              <a:t> de </a:t>
            </a:r>
            <a:r>
              <a:rPr lang="en-US" sz="2000" b="1" dirty="0" err="1" smtClean="0">
                <a:solidFill>
                  <a:schemeClr val="accent2"/>
                </a:solidFill>
                <a:effectLst>
                  <a:outerShdw blurRad="38100" dist="38100" dir="2700000" algn="tl">
                    <a:srgbClr val="000000">
                      <a:alpha val="43137"/>
                    </a:srgbClr>
                  </a:outerShdw>
                </a:effectLst>
              </a:rPr>
              <a:t>moschee</a:t>
            </a:r>
            <a:r>
              <a:rPr lang="ro-RO" sz="2000" b="1" dirty="0" smtClean="0">
                <a:solidFill>
                  <a:schemeClr val="accent2"/>
                </a:solidFill>
                <a:effectLst>
                  <a:outerShdw blurRad="38100" dist="38100" dir="2700000" algn="tl">
                    <a:srgbClr val="000000">
                      <a:alpha val="43137"/>
                    </a:srgbClr>
                  </a:outerShdw>
                </a:effectLst>
              </a:rPr>
              <a:t>,</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vizitarea</a:t>
            </a:r>
            <a:r>
              <a:rPr lang="en-US" sz="2000" b="1" dirty="0" smtClean="0">
                <a:solidFill>
                  <a:schemeClr val="accent2"/>
                </a:solidFill>
                <a:effectLst>
                  <a:outerShdw blurRad="38100" dist="38100" dir="2700000" algn="tl">
                    <a:srgbClr val="000000">
                      <a:alpha val="43137"/>
                    </a:srgbClr>
                  </a:outerShdw>
                </a:effectLst>
              </a:rPr>
              <a:t> a 2 </a:t>
            </a:r>
            <a:r>
              <a:rPr lang="en-US" sz="2000" b="1" dirty="0" err="1" smtClean="0">
                <a:solidFill>
                  <a:schemeClr val="accent2"/>
                </a:solidFill>
                <a:effectLst>
                  <a:outerShdw blurRad="38100" dist="38100" dir="2700000" algn="tl">
                    <a:srgbClr val="000000">
                      <a:alpha val="43137"/>
                    </a:srgbClr>
                  </a:outerShdw>
                </a:effectLst>
              </a:rPr>
              <a:t>fabrici</a:t>
            </a:r>
            <a:r>
              <a:rPr lang="en-US" sz="2000" b="1" dirty="0" smtClean="0">
                <a:solidFill>
                  <a:schemeClr val="accent2"/>
                </a:solidFill>
                <a:effectLst>
                  <a:outerShdw blurRad="38100" dist="38100" dir="2700000" algn="tl">
                    <a:srgbClr val="000000">
                      <a:alpha val="43137"/>
                    </a:srgbClr>
                  </a:outerShdw>
                </a:effectLst>
              </a:rPr>
              <a:t>: de </a:t>
            </a:r>
            <a:r>
              <a:rPr lang="en-US" sz="2000" b="1" dirty="0" err="1" smtClean="0">
                <a:solidFill>
                  <a:schemeClr val="accent2"/>
                </a:solidFill>
                <a:effectLst>
                  <a:outerShdw blurRad="38100" dist="38100" dir="2700000" algn="tl">
                    <a:srgbClr val="000000">
                      <a:alpha val="43137"/>
                    </a:srgbClr>
                  </a:outerShdw>
                </a:effectLst>
              </a:rPr>
              <a:t>energie</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şi</a:t>
            </a:r>
            <a:r>
              <a:rPr lang="en-US" sz="2000" b="1" dirty="0" smtClean="0">
                <a:solidFill>
                  <a:schemeClr val="accent2"/>
                </a:solidFill>
                <a:effectLst>
                  <a:outerShdw blurRad="38100" dist="38100" dir="2700000" algn="tl">
                    <a:srgbClr val="000000">
                      <a:alpha val="43137"/>
                    </a:srgbClr>
                  </a:outerShdw>
                </a:effectLst>
              </a:rPr>
              <a:t> de  </a:t>
            </a:r>
            <a:r>
              <a:rPr lang="en-US" sz="2000" b="1" dirty="0" err="1" smtClean="0">
                <a:solidFill>
                  <a:schemeClr val="accent2"/>
                </a:solidFill>
                <a:effectLst>
                  <a:outerShdw blurRad="38100" dist="38100" dir="2700000" algn="tl">
                    <a:srgbClr val="000000">
                      <a:alpha val="43137"/>
                    </a:srgbClr>
                  </a:outerShdw>
                </a:effectLst>
              </a:rPr>
              <a:t>oţel</a:t>
            </a:r>
            <a:r>
              <a:rPr lang="en-US" sz="2000" b="1" dirty="0" smtClean="0">
                <a:solidFill>
                  <a:schemeClr val="accent2"/>
                </a:solidFill>
                <a:effectLst>
                  <a:outerShdw blurRad="38100" dist="38100" dir="2700000" algn="tl">
                    <a:srgbClr val="000000">
                      <a:alpha val="43137"/>
                    </a:srgbClr>
                  </a:outerShdw>
                </a:effectLst>
              </a:rPr>
              <a:t> din Iskenderun</a:t>
            </a:r>
            <a:r>
              <a:rPr lang="ro-RO" sz="2000" b="1" dirty="0" smtClean="0">
                <a:solidFill>
                  <a:schemeClr val="accent2"/>
                </a:solidFill>
                <a:effectLst>
                  <a:outerShdw blurRad="38100" dist="38100" dir="2700000" algn="tl">
                    <a:srgbClr val="000000">
                      <a:alpha val="43137"/>
                    </a:srgbClr>
                  </a:outerShdw>
                </a:effectLst>
              </a:rPr>
              <a:t> ,</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intâlnire</a:t>
            </a:r>
            <a:r>
              <a:rPr lang="en-US" sz="2000" b="1" dirty="0" smtClean="0">
                <a:solidFill>
                  <a:schemeClr val="accent2"/>
                </a:solidFill>
                <a:effectLst>
                  <a:outerShdw blurRad="38100" dist="38100" dir="2700000" algn="tl">
                    <a:srgbClr val="000000">
                      <a:alpha val="43137"/>
                    </a:srgbClr>
                  </a:outerShdw>
                </a:effectLst>
              </a:rPr>
              <a:t> cu </a:t>
            </a:r>
            <a:r>
              <a:rPr lang="en-US" sz="2000" b="1" dirty="0" err="1" smtClean="0">
                <a:solidFill>
                  <a:schemeClr val="accent2"/>
                </a:solidFill>
                <a:effectLst>
                  <a:outerShdw blurRad="38100" dist="38100" dir="2700000" algn="tl">
                    <a:srgbClr val="000000">
                      <a:alpha val="43137"/>
                    </a:srgbClr>
                  </a:outerShdw>
                </a:effectLst>
              </a:rPr>
              <a:t>guvernatorul</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statului</a:t>
            </a:r>
            <a:r>
              <a:rPr lang="en-US" sz="2000" b="1" dirty="0" smtClean="0">
                <a:solidFill>
                  <a:schemeClr val="accent2"/>
                </a:solidFill>
                <a:effectLst>
                  <a:outerShdw blurRad="38100" dist="38100" dir="2700000" algn="tl">
                    <a:srgbClr val="000000">
                      <a:alpha val="43137"/>
                    </a:srgbClr>
                  </a:outerShdw>
                </a:effectLst>
              </a:rPr>
              <a:t> Iskenderun</a:t>
            </a:r>
            <a:r>
              <a:rPr lang="ro-RO" sz="2000" b="1" dirty="0" smtClean="0">
                <a:solidFill>
                  <a:schemeClr val="accent2"/>
                </a:solidFill>
                <a:effectLst>
                  <a:outerShdw blurRad="38100" dist="38100" dir="2700000" algn="tl">
                    <a:srgbClr val="000000">
                      <a:alpha val="43137"/>
                    </a:srgbClr>
                  </a:outerShdw>
                </a:effectLst>
              </a:rPr>
              <a:t> </a:t>
            </a:r>
            <a:r>
              <a:rPr lang="ro-RO" sz="2000" b="1" dirty="0">
                <a:solidFill>
                  <a:schemeClr val="accent2"/>
                </a:solidFill>
                <a:effectLst>
                  <a:outerShdw blurRad="38100" dist="38100" dir="2700000" algn="tl">
                    <a:srgbClr val="000000">
                      <a:alpha val="43137"/>
                    </a:srgbClr>
                  </a:outerShdw>
                </a:effectLst>
              </a:rPr>
              <a:t>etc.)</a:t>
            </a:r>
          </a:p>
          <a:p>
            <a:pPr>
              <a:buAutoNum type="arabicPeriod"/>
            </a:pP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Vizionarea</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unei</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lecţii</a:t>
            </a:r>
            <a:r>
              <a:rPr lang="en-US" sz="2000" b="1" dirty="0" smtClean="0">
                <a:solidFill>
                  <a:schemeClr val="accent2"/>
                </a:solidFill>
                <a:effectLst>
                  <a:outerShdw blurRad="38100" dist="38100" dir="2700000" algn="tl">
                    <a:srgbClr val="000000">
                      <a:alpha val="43137"/>
                    </a:srgbClr>
                  </a:outerShdw>
                </a:effectLst>
              </a:rPr>
              <a:t> de </a:t>
            </a:r>
            <a:r>
              <a:rPr lang="en-US" sz="2000" b="1" dirty="0" err="1" smtClean="0">
                <a:solidFill>
                  <a:schemeClr val="accent2"/>
                </a:solidFill>
                <a:effectLst>
                  <a:outerShdw blurRad="38100" dist="38100" dir="2700000" algn="tl">
                    <a:srgbClr val="000000">
                      <a:alpha val="43137"/>
                    </a:srgbClr>
                  </a:outerShdw>
                </a:effectLst>
              </a:rPr>
              <a:t>fizic</a:t>
            </a:r>
            <a:r>
              <a:rPr lang="vi-VN" sz="2000" b="1" dirty="0" smtClean="0">
                <a:solidFill>
                  <a:schemeClr val="accent2"/>
                </a:solidFill>
                <a:effectLst>
                  <a:outerShdw blurRad="38100" dist="38100" dir="2700000" algn="tl">
                    <a:srgbClr val="000000">
                      <a:alpha val="43137"/>
                    </a:srgbClr>
                  </a:outerShdw>
                </a:effectLst>
              </a:rPr>
              <a:t>ă</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susţinut</a:t>
            </a:r>
            <a:r>
              <a:rPr lang="vi-VN" sz="2000" b="1" dirty="0" smtClean="0">
                <a:solidFill>
                  <a:schemeClr val="accent2"/>
                </a:solidFill>
                <a:effectLst>
                  <a:outerShdw blurRad="38100" dist="38100" dir="2700000" algn="tl">
                    <a:srgbClr val="000000">
                      <a:alpha val="43137"/>
                    </a:srgbClr>
                  </a:outerShdw>
                </a:effectLst>
              </a:rPr>
              <a:t>ă</a:t>
            </a:r>
            <a:r>
              <a:rPr lang="en-US" sz="2000" b="1" dirty="0" smtClean="0">
                <a:solidFill>
                  <a:schemeClr val="accent2"/>
                </a:solidFill>
                <a:effectLst>
                  <a:outerShdw blurRad="38100" dist="38100" dir="2700000" algn="tl">
                    <a:srgbClr val="000000">
                      <a:alpha val="43137"/>
                    </a:srgbClr>
                  </a:outerShdw>
                </a:effectLst>
              </a:rPr>
              <a:t> de </a:t>
            </a:r>
            <a:r>
              <a:rPr lang="en-US" sz="2000" b="1" dirty="0" err="1" smtClean="0">
                <a:solidFill>
                  <a:schemeClr val="accent2"/>
                </a:solidFill>
                <a:effectLst>
                  <a:outerShdw blurRad="38100" dist="38100" dir="2700000" algn="tl">
                    <a:srgbClr val="000000">
                      <a:alpha val="43137"/>
                    </a:srgbClr>
                  </a:outerShdw>
                </a:effectLst>
              </a:rPr>
              <a:t>profesori</a:t>
            </a:r>
            <a:r>
              <a:rPr lang="en-US" sz="2000" b="1" dirty="0" smtClean="0">
                <a:solidFill>
                  <a:schemeClr val="accent2"/>
                </a:solidFill>
                <a:effectLst>
                  <a:outerShdw blurRad="38100" dist="38100" dir="2700000" algn="tl">
                    <a:srgbClr val="000000">
                      <a:alpha val="43137"/>
                    </a:srgbClr>
                  </a:outerShdw>
                </a:effectLst>
              </a:rPr>
              <a:t> din Italia </a:t>
            </a:r>
            <a:r>
              <a:rPr lang="en-US" sz="2000" b="1" dirty="0" err="1" smtClean="0">
                <a:solidFill>
                  <a:schemeClr val="accent2"/>
                </a:solidFill>
                <a:effectLst>
                  <a:outerShdw blurRad="38100" dist="38100" dir="2700000" algn="tl">
                    <a:srgbClr val="000000">
                      <a:alpha val="43137"/>
                    </a:srgbClr>
                  </a:outerShdw>
                </a:effectLst>
              </a:rPr>
              <a:t>şi</a:t>
            </a:r>
            <a:r>
              <a:rPr lang="en-US" sz="2000" b="1" dirty="0" smtClean="0">
                <a:solidFill>
                  <a:schemeClr val="accent2"/>
                </a:solidFill>
                <a:effectLst>
                  <a:outerShdw blurRad="38100" dist="38100" dir="2700000" algn="tl">
                    <a:srgbClr val="000000">
                      <a:alpha val="43137"/>
                    </a:srgbClr>
                  </a:outerShdw>
                </a:effectLst>
              </a:rPr>
              <a:t> </a:t>
            </a:r>
            <a:r>
              <a:rPr lang="en-US" sz="2000" b="1" dirty="0" err="1" smtClean="0">
                <a:solidFill>
                  <a:schemeClr val="accent2"/>
                </a:solidFill>
                <a:effectLst>
                  <a:outerShdw blurRad="38100" dist="38100" dir="2700000" algn="tl">
                    <a:srgbClr val="000000">
                      <a:alpha val="43137"/>
                    </a:srgbClr>
                  </a:outerShdw>
                </a:effectLst>
              </a:rPr>
              <a:t>Turcia</a:t>
            </a:r>
            <a:endParaRPr lang="ro-RO" sz="2000" b="1" dirty="0">
              <a:solidFill>
                <a:schemeClr val="accent2"/>
              </a:solidFill>
              <a:effectLst>
                <a:outerShdw blurRad="38100" dist="38100" dir="2700000" algn="tl">
                  <a:srgbClr val="000000">
                    <a:alpha val="43137"/>
                  </a:srgbClr>
                </a:outerShdw>
              </a:effectLst>
            </a:endParaRPr>
          </a:p>
          <a:p>
            <a:endParaRPr lang="ro-RO" dirty="0"/>
          </a:p>
        </p:txBody>
      </p:sp>
      <p:sp>
        <p:nvSpPr>
          <p:cNvPr id="11" name="Săgeată: dreapta 10">
            <a:extLst>
              <a:ext uri="{FF2B5EF4-FFF2-40B4-BE49-F238E27FC236}">
                <a16:creationId xmlns:a16="http://schemas.microsoft.com/office/drawing/2014/main" xmlns="" id="{79F0029B-263B-4461-9C1F-7CFB66E067CB}"/>
              </a:ext>
            </a:extLst>
          </p:cNvPr>
          <p:cNvSpPr/>
          <p:nvPr/>
        </p:nvSpPr>
        <p:spPr>
          <a:xfrm flipV="1">
            <a:off x="1115448" y="1476632"/>
            <a:ext cx="672957" cy="901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5" name="Picture 2" descr="File:Erasmus+ Logo.svg - Wikimedia Commons">
            <a:extLst>
              <a:ext uri="{FF2B5EF4-FFF2-40B4-BE49-F238E27FC236}">
                <a16:creationId xmlns:a16="http://schemas.microsoft.com/office/drawing/2014/main" xmlns="" id="{B9B3B66D-6B8D-42A9-A78D-C315205B759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6671" y="570072"/>
            <a:ext cx="2051805" cy="586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4326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WhatsApp Image 2024-03-21 at 19.46.31.jpeg"/>
          <p:cNvPicPr>
            <a:picLocks noChangeAspect="1"/>
          </p:cNvPicPr>
          <p:nvPr/>
        </p:nvPicPr>
        <p:blipFill>
          <a:blip r:embed="rId2" cstate="print"/>
          <a:stretch>
            <a:fillRect/>
          </a:stretch>
        </p:blipFill>
        <p:spPr>
          <a:xfrm>
            <a:off x="6858000" y="942109"/>
            <a:ext cx="5015345" cy="4660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Dreptunghi 9">
            <a:extLst>
              <a:ext uri="{FF2B5EF4-FFF2-40B4-BE49-F238E27FC236}">
                <a16:creationId xmlns:a16="http://schemas.microsoft.com/office/drawing/2014/main" xmlns="" id="{E77276CB-0D14-4E60-8D61-EC21D98E4DF5}"/>
              </a:ext>
            </a:extLst>
          </p:cNvPr>
          <p:cNvSpPr/>
          <p:nvPr/>
        </p:nvSpPr>
        <p:spPr>
          <a:xfrm rot="10800000" flipV="1">
            <a:off x="6330233" y="34255"/>
            <a:ext cx="4835486" cy="461665"/>
          </a:xfrm>
          <a:prstGeom prst="rect">
            <a:avLst/>
          </a:prstGeom>
        </p:spPr>
        <p:txBody>
          <a:bodyPr wrap="square">
            <a:spAutoFit/>
          </a:bodyPr>
          <a:lstStyle/>
          <a:p>
            <a:pPr algn="ctr"/>
            <a:r>
              <a:rPr lang="ro-RO" altLang="ro-RO" sz="2400" b="1" i="1" dirty="0">
                <a:cs typeface="Arial" panose="020B0604020202020204" pitchFamily="34" charset="0"/>
              </a:rPr>
              <a:t>ACTIVITĂŢI DE RECREERE </a:t>
            </a:r>
            <a:endParaRPr lang="ro-RO" sz="2400" dirty="0"/>
          </a:p>
        </p:txBody>
      </p:sp>
      <p:pic>
        <p:nvPicPr>
          <p:cNvPr id="8" name="Picture 7" descr="WhatsApp Image 2024-03-21 at 19.46.31 (2).jpeg"/>
          <p:cNvPicPr>
            <a:picLocks noChangeAspect="1"/>
          </p:cNvPicPr>
          <p:nvPr/>
        </p:nvPicPr>
        <p:blipFill>
          <a:blip r:embed="rId3" cstate="print"/>
          <a:stretch>
            <a:fillRect/>
          </a:stretch>
        </p:blipFill>
        <p:spPr>
          <a:xfrm>
            <a:off x="207819" y="0"/>
            <a:ext cx="5868708" cy="3075709"/>
          </a:xfrm>
          <a:prstGeom prst="ellipse">
            <a:avLst/>
          </a:prstGeom>
          <a:ln>
            <a:noFill/>
          </a:ln>
          <a:effectLst>
            <a:softEdge rad="112500"/>
          </a:effectLst>
        </p:spPr>
      </p:pic>
      <p:pic>
        <p:nvPicPr>
          <p:cNvPr id="15" name="Picture 14" descr="WhatsApp Image 2024-03-21 at 19.48.52.jpeg"/>
          <p:cNvPicPr>
            <a:picLocks noChangeAspect="1"/>
          </p:cNvPicPr>
          <p:nvPr/>
        </p:nvPicPr>
        <p:blipFill>
          <a:blip r:embed="rId4" cstate="print"/>
          <a:stretch>
            <a:fillRect/>
          </a:stretch>
        </p:blipFill>
        <p:spPr>
          <a:xfrm>
            <a:off x="180109" y="3588327"/>
            <a:ext cx="6179127" cy="32696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3259617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xmlns="" id="{E77276CB-0D14-4E60-8D61-EC21D98E4DF5}"/>
              </a:ext>
            </a:extLst>
          </p:cNvPr>
          <p:cNvSpPr/>
          <p:nvPr/>
        </p:nvSpPr>
        <p:spPr>
          <a:xfrm rot="10800000" flipV="1">
            <a:off x="6330233" y="-150411"/>
            <a:ext cx="4835486" cy="830997"/>
          </a:xfrm>
          <a:prstGeom prst="rect">
            <a:avLst/>
          </a:prstGeom>
        </p:spPr>
        <p:txBody>
          <a:bodyPr wrap="square">
            <a:spAutoFit/>
          </a:bodyPr>
          <a:lstStyle/>
          <a:p>
            <a:pPr algn="ctr"/>
            <a:r>
              <a:rPr lang="en-US" altLang="ro-RO" sz="2400" b="1" i="1" dirty="0" smtClean="0">
                <a:cs typeface="Arial" panose="020B0604020202020204" pitchFamily="34" charset="0"/>
              </a:rPr>
              <a:t>LECTIA DE FIZICA SI PROGRAMUL ARTISTIC</a:t>
            </a:r>
            <a:r>
              <a:rPr lang="ro-RO" altLang="ro-RO" sz="2400" b="1" i="1" dirty="0" smtClean="0">
                <a:cs typeface="Arial" panose="020B0604020202020204" pitchFamily="34" charset="0"/>
              </a:rPr>
              <a:t> </a:t>
            </a:r>
            <a:endParaRPr lang="ro-RO" sz="2400" dirty="0"/>
          </a:p>
        </p:txBody>
      </p:sp>
      <p:pic>
        <p:nvPicPr>
          <p:cNvPr id="37890" name="Picture 2" descr="C:\Users\User\Desktop\iskenderun\WhatsApp Image 2024-03-21 at 20.37.37 (3).jpeg"/>
          <p:cNvPicPr>
            <a:picLocks noChangeAspect="1" noChangeArrowheads="1"/>
          </p:cNvPicPr>
          <p:nvPr/>
        </p:nvPicPr>
        <p:blipFill>
          <a:blip r:embed="rId2" cstate="print"/>
          <a:srcRect/>
          <a:stretch>
            <a:fillRect/>
          </a:stretch>
        </p:blipFill>
        <p:spPr bwMode="auto">
          <a:xfrm>
            <a:off x="498763" y="914400"/>
            <a:ext cx="5383120" cy="3048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891" name="Picture 3" descr="C:\Users\User\Desktop\iskenderun\WhatsApp Image 2024-03-21 at 20.37.37.jpeg"/>
          <p:cNvPicPr>
            <a:picLocks noChangeAspect="1" noChangeArrowheads="1"/>
          </p:cNvPicPr>
          <p:nvPr/>
        </p:nvPicPr>
        <p:blipFill>
          <a:blip r:embed="rId3" cstate="print"/>
          <a:srcRect/>
          <a:stretch>
            <a:fillRect/>
          </a:stretch>
        </p:blipFill>
        <p:spPr bwMode="auto">
          <a:xfrm>
            <a:off x="2743200" y="3962406"/>
            <a:ext cx="6428984" cy="28955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WhatsApp Image 2024-03-21 at 20.37.38 (3).jpeg"/>
          <p:cNvPicPr>
            <a:picLocks noChangeAspect="1"/>
          </p:cNvPicPr>
          <p:nvPr/>
        </p:nvPicPr>
        <p:blipFill>
          <a:blip r:embed="rId4" cstate="print"/>
          <a:stretch>
            <a:fillRect/>
          </a:stretch>
        </p:blipFill>
        <p:spPr>
          <a:xfrm>
            <a:off x="6705600" y="863490"/>
            <a:ext cx="5029200" cy="29603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25961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u 4">
            <a:extLst>
              <a:ext uri="{FF2B5EF4-FFF2-40B4-BE49-F238E27FC236}">
                <a16:creationId xmlns:a16="http://schemas.microsoft.com/office/drawing/2014/main" xmlns="" id="{8A1506A7-9ACE-4A96-8926-1C7D4C44BF54}"/>
              </a:ext>
            </a:extLst>
          </p:cNvPr>
          <p:cNvSpPr txBox="1">
            <a:spLocks/>
          </p:cNvSpPr>
          <p:nvPr/>
        </p:nvSpPr>
        <p:spPr>
          <a:xfrm>
            <a:off x="5243238" y="681486"/>
            <a:ext cx="4537275" cy="70605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b="1" dirty="0" err="1" smtClean="0">
                <a:solidFill>
                  <a:srgbClr val="0070C0"/>
                </a:solidFill>
              </a:rPr>
              <a:t>Castelul</a:t>
            </a:r>
            <a:r>
              <a:rPr lang="en-US" sz="2800" b="1" dirty="0" smtClean="0">
                <a:solidFill>
                  <a:srgbClr val="0070C0"/>
                </a:solidFill>
              </a:rPr>
              <a:t> </a:t>
            </a:r>
            <a:r>
              <a:rPr lang="en-US" sz="2800" b="1" dirty="0" err="1" smtClean="0">
                <a:solidFill>
                  <a:srgbClr val="0070C0"/>
                </a:solidFill>
              </a:rPr>
              <a:t>Payas</a:t>
            </a:r>
            <a:endParaRPr lang="ro-RO" sz="2800" dirty="0">
              <a:solidFill>
                <a:srgbClr val="0070C0"/>
              </a:solidFill>
            </a:endParaRPr>
          </a:p>
        </p:txBody>
      </p:sp>
      <p:sp>
        <p:nvSpPr>
          <p:cNvPr id="14" name="Dreptunghi 13">
            <a:extLst>
              <a:ext uri="{FF2B5EF4-FFF2-40B4-BE49-F238E27FC236}">
                <a16:creationId xmlns:a16="http://schemas.microsoft.com/office/drawing/2014/main" xmlns="" id="{1A908235-5026-46A8-B324-A3B75E5528C3}"/>
              </a:ext>
            </a:extLst>
          </p:cNvPr>
          <p:cNvSpPr/>
          <p:nvPr/>
        </p:nvSpPr>
        <p:spPr>
          <a:xfrm rot="11315981" flipV="1">
            <a:off x="3651984" y="406994"/>
            <a:ext cx="2143212" cy="646331"/>
          </a:xfrm>
          <a:prstGeom prst="rect">
            <a:avLst/>
          </a:prstGeom>
        </p:spPr>
        <p:txBody>
          <a:bodyPr wrap="square">
            <a:spAutoFit/>
          </a:bodyPr>
          <a:lstStyle/>
          <a:p>
            <a:pPr algn="ctr"/>
            <a:r>
              <a:rPr lang="ro-RO" altLang="ro-RO" b="1" i="1" dirty="0">
                <a:solidFill>
                  <a:srgbClr val="0070C0"/>
                </a:solidFill>
                <a:cs typeface="Arial" panose="020B0604020202020204" pitchFamily="34" charset="0"/>
              </a:rPr>
              <a:t>ACTIVITĂŢI DE RECREERE </a:t>
            </a:r>
            <a:endParaRPr lang="ro-RO" dirty="0">
              <a:solidFill>
                <a:srgbClr val="0070C0"/>
              </a:solidFill>
            </a:endParaRPr>
          </a:p>
        </p:txBody>
      </p:sp>
      <p:sp>
        <p:nvSpPr>
          <p:cNvPr id="8" name="Substituent conținut 6">
            <a:extLst>
              <a:ext uri="{FF2B5EF4-FFF2-40B4-BE49-F238E27FC236}">
                <a16:creationId xmlns:a16="http://schemas.microsoft.com/office/drawing/2014/main" xmlns="" id="{02E7417C-2B07-4655-81A0-4A409AF4384F}"/>
              </a:ext>
            </a:extLst>
          </p:cNvPr>
          <p:cNvSpPr txBox="1">
            <a:spLocks/>
          </p:cNvSpPr>
          <p:nvPr/>
        </p:nvSpPr>
        <p:spPr>
          <a:xfrm>
            <a:off x="5187820" y="1442960"/>
            <a:ext cx="6004367" cy="450064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4"/>
            <a:endParaRPr lang="en-US" sz="1600" dirty="0" smtClean="0"/>
          </a:p>
          <a:p>
            <a:pPr lvl="4"/>
            <a:r>
              <a:rPr lang="vi-VN" sz="1800" dirty="0" smtClean="0"/>
              <a:t>Există puține informații despre orice așezare pre-otomană de la Payas. În a doua jumătate a secolului al XVI-lea, otomanii au stabilit Payas pentru a face din acesta un port complementar cu Ayas , de cealaltă parte a Golfului Alexandretta. Au construit aici 2 fortificații sub patronajul Marelui Vizir Sokollu Mehmed Pașa; Turnul Cin care păzea portul și castelul mai mare Payas care, situat ceva mai în interior, proteja un complex numit bedesten format dintr-o moschee, un bazar și o madrasa. Turnul și castelul sunt la doar aproximativ 700 de metri unul de celălalt.</a:t>
            </a:r>
          </a:p>
          <a:p>
            <a:pPr lvl="4"/>
            <a:r>
              <a:rPr lang="vi-VN" sz="1800" dirty="0" smtClean="0"/>
              <a:t>Payas a rămas un centru comercial înfloritor până la mijlocul secolului al XIX-lea, când trupele lui Kücük Ali au provocat pagube considerabile locului.</a:t>
            </a:r>
          </a:p>
          <a:p>
            <a:pPr lvl="4"/>
            <a:r>
              <a:rPr lang="vi-VN" sz="1800" dirty="0" smtClean="0"/>
              <a:t>Castelul are un plan aproximativ pentagonal, un singur zid de circuit cu 7 turnuri și un turn de poartă și este înconjurat de un șanț adânc uscat, ale cărui laturi verticale sunt acoperite cu zidărie. Singura intrare în castel este poarta din zidul de est care este protejată de o barbacană.</a:t>
            </a:r>
          </a:p>
          <a:p>
            <a:pPr lvl="4"/>
            <a:endParaRPr lang="en-US" sz="1600" dirty="0" smtClean="0"/>
          </a:p>
          <a:p>
            <a:pPr lvl="4"/>
            <a:endParaRPr lang="ro-RO" dirty="0"/>
          </a:p>
        </p:txBody>
      </p:sp>
      <p:pic>
        <p:nvPicPr>
          <p:cNvPr id="7" name="Picture 6" descr="WhatsApp Image 2024-03-21 at 20.37.39 (1).jpeg"/>
          <p:cNvPicPr>
            <a:picLocks noChangeAspect="1"/>
          </p:cNvPicPr>
          <p:nvPr/>
        </p:nvPicPr>
        <p:blipFill>
          <a:blip r:embed="rId2" cstate="print"/>
          <a:stretch>
            <a:fillRect/>
          </a:stretch>
        </p:blipFill>
        <p:spPr>
          <a:xfrm>
            <a:off x="526472" y="1274619"/>
            <a:ext cx="6123709" cy="4904508"/>
          </a:xfrm>
          <a:prstGeom prst="rect">
            <a:avLst/>
          </a:prstGeom>
        </p:spPr>
      </p:pic>
    </p:spTree>
    <p:extLst>
      <p:ext uri="{BB962C8B-B14F-4D97-AF65-F5344CB8AC3E}">
        <p14:creationId xmlns:p14="http://schemas.microsoft.com/office/powerpoint/2010/main" xmlns="" val="268479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User\Downloads\WhatsApp Image 2024-03-21 at 21.33.17.jpeg"/>
          <p:cNvPicPr>
            <a:picLocks noChangeAspect="1" noChangeArrowheads="1"/>
          </p:cNvPicPr>
          <p:nvPr/>
        </p:nvPicPr>
        <p:blipFill>
          <a:blip r:embed="rId2" cstate="print"/>
          <a:srcRect/>
          <a:stretch>
            <a:fillRect/>
          </a:stretch>
        </p:blipFill>
        <p:spPr bwMode="auto">
          <a:xfrm>
            <a:off x="5516944" y="277091"/>
            <a:ext cx="6062195" cy="5652653"/>
          </a:xfrm>
          <a:prstGeom prst="rect">
            <a:avLst/>
          </a:prstGeom>
          <a:noFill/>
        </p:spPr>
      </p:pic>
      <p:sp>
        <p:nvSpPr>
          <p:cNvPr id="10" name="TextBox 9"/>
          <p:cNvSpPr txBox="1"/>
          <p:nvPr/>
        </p:nvSpPr>
        <p:spPr>
          <a:xfrm>
            <a:off x="983672" y="2022764"/>
            <a:ext cx="4433455" cy="3785652"/>
          </a:xfrm>
          <a:prstGeom prst="rect">
            <a:avLst/>
          </a:prstGeom>
          <a:noFill/>
        </p:spPr>
        <p:txBody>
          <a:bodyPr wrap="square" rtlCol="0">
            <a:spAutoFit/>
          </a:bodyPr>
          <a:lstStyle/>
          <a:p>
            <a:pPr>
              <a:buFont typeface="Wingdings" pitchFamily="2" charset="2"/>
              <a:buChar char="Ø"/>
            </a:pPr>
            <a:r>
              <a:rPr lang="en-US" sz="2000" dirty="0" smtClean="0">
                <a:latin typeface="+mj-lt"/>
              </a:rPr>
              <a:t>a </a:t>
            </a:r>
            <a:r>
              <a:rPr lang="en-US" sz="2000" dirty="0" err="1" smtClean="0">
                <a:latin typeface="+mj-lt"/>
              </a:rPr>
              <a:t>fost</a:t>
            </a:r>
            <a:r>
              <a:rPr lang="en-US" sz="2000" dirty="0" smtClean="0">
                <a:latin typeface="+mj-lt"/>
              </a:rPr>
              <a:t> </a:t>
            </a:r>
            <a:r>
              <a:rPr lang="en-US" sz="2000" dirty="0" err="1" smtClean="0">
                <a:latin typeface="+mj-lt"/>
              </a:rPr>
              <a:t>infiinţat</a:t>
            </a:r>
            <a:r>
              <a:rPr lang="vi-VN" sz="2000" dirty="0" smtClean="0">
                <a:latin typeface="+mj-lt"/>
              </a:rPr>
              <a:t>ă</a:t>
            </a:r>
            <a:r>
              <a:rPr lang="en-US" sz="2000" dirty="0" smtClean="0">
                <a:latin typeface="+mj-lt"/>
              </a:rPr>
              <a:t>  in </a:t>
            </a:r>
            <a:r>
              <a:rPr lang="en-US" sz="2000" dirty="0" err="1" smtClean="0">
                <a:latin typeface="+mj-lt"/>
              </a:rPr>
              <a:t>anul</a:t>
            </a:r>
            <a:r>
              <a:rPr lang="en-US" sz="2000" dirty="0" smtClean="0">
                <a:latin typeface="+mj-lt"/>
              </a:rPr>
              <a:t> 1954 </a:t>
            </a:r>
            <a:r>
              <a:rPr lang="en-US" sz="2000" dirty="0" err="1" smtClean="0">
                <a:latin typeface="+mj-lt"/>
              </a:rPr>
              <a:t>pentru</a:t>
            </a:r>
            <a:r>
              <a:rPr lang="en-US" sz="2000" dirty="0" smtClean="0">
                <a:latin typeface="+mj-lt"/>
              </a:rPr>
              <a:t> a </a:t>
            </a:r>
            <a:r>
              <a:rPr lang="en-US" sz="2000" dirty="0" err="1" smtClean="0">
                <a:latin typeface="+mj-lt"/>
              </a:rPr>
              <a:t>satisface</a:t>
            </a:r>
            <a:r>
              <a:rPr lang="en-US" sz="2000" dirty="0" smtClean="0">
                <a:latin typeface="+mj-lt"/>
              </a:rPr>
              <a:t> </a:t>
            </a:r>
            <a:r>
              <a:rPr lang="en-US" sz="2000" dirty="0" err="1" smtClean="0">
                <a:latin typeface="+mj-lt"/>
              </a:rPr>
              <a:t>cererea</a:t>
            </a:r>
            <a:r>
              <a:rPr lang="en-US" sz="2000" dirty="0" smtClean="0">
                <a:latin typeface="+mj-lt"/>
              </a:rPr>
              <a:t> de </a:t>
            </a:r>
            <a:r>
              <a:rPr lang="en-US" sz="2000" dirty="0" err="1" smtClean="0">
                <a:latin typeface="+mj-lt"/>
              </a:rPr>
              <a:t>oţel</a:t>
            </a:r>
            <a:r>
              <a:rPr lang="en-US" sz="2000" dirty="0" smtClean="0">
                <a:latin typeface="+mj-lt"/>
              </a:rPr>
              <a:t> </a:t>
            </a:r>
            <a:r>
              <a:rPr lang="en-US" sz="2000" dirty="0" err="1" smtClean="0">
                <a:latin typeface="+mj-lt"/>
              </a:rPr>
              <a:t>pentru</a:t>
            </a:r>
            <a:r>
              <a:rPr lang="en-US" sz="2000" dirty="0" smtClean="0">
                <a:latin typeface="+mj-lt"/>
              </a:rPr>
              <a:t> </a:t>
            </a:r>
            <a:r>
              <a:rPr lang="en-US" sz="2000" dirty="0" err="1" smtClean="0">
                <a:latin typeface="+mj-lt"/>
              </a:rPr>
              <a:t>construcţii</a:t>
            </a:r>
            <a:r>
              <a:rPr lang="en-US" sz="2000" dirty="0" smtClean="0">
                <a:latin typeface="+mj-lt"/>
              </a:rPr>
              <a:t> </a:t>
            </a:r>
          </a:p>
          <a:p>
            <a:pPr>
              <a:buFont typeface="Wingdings" pitchFamily="2" charset="2"/>
              <a:buChar char="Ø"/>
            </a:pPr>
            <a:r>
              <a:rPr lang="vi-VN" sz="2000" dirty="0" smtClean="0">
                <a:latin typeface="+mj-lt"/>
              </a:rPr>
              <a:t> În Sectorul Energetic, fiind printre primele 15 companii ale </a:t>
            </a:r>
            <a:r>
              <a:rPr lang="en-US" sz="2000" dirty="0" err="1" smtClean="0">
                <a:latin typeface="+mj-lt"/>
              </a:rPr>
              <a:t>Turciei</a:t>
            </a:r>
            <a:r>
              <a:rPr lang="en-US" sz="2000" dirty="0" smtClean="0">
                <a:latin typeface="+mj-lt"/>
              </a:rPr>
              <a:t> </a:t>
            </a:r>
            <a:r>
              <a:rPr lang="vi-VN" sz="2000" dirty="0" smtClean="0">
                <a:latin typeface="+mj-lt"/>
              </a:rPr>
              <a:t>în ceea ce privește puterea totală de producție, producând aproximativ 9 miliarde kWh de energie electrică anual și Centrala Termoelectrică pe Cărbune Importat İskenderun cu o capacitate instalată de 1.260 MW în İskenderun </a:t>
            </a:r>
            <a:endParaRPr lang="en-US" sz="2000" dirty="0">
              <a:latin typeface="+mj-lt"/>
            </a:endParaRPr>
          </a:p>
        </p:txBody>
      </p:sp>
      <p:sp>
        <p:nvSpPr>
          <p:cNvPr id="11" name="TextBox 10"/>
          <p:cNvSpPr txBox="1"/>
          <p:nvPr/>
        </p:nvSpPr>
        <p:spPr>
          <a:xfrm>
            <a:off x="2161308" y="360218"/>
            <a:ext cx="6567055" cy="584775"/>
          </a:xfrm>
          <a:prstGeom prst="rect">
            <a:avLst/>
          </a:prstGeom>
          <a:noFill/>
        </p:spPr>
        <p:txBody>
          <a:bodyPr wrap="square" rtlCol="0">
            <a:spAutoFit/>
          </a:bodyPr>
          <a:lstStyle/>
          <a:p>
            <a:pPr algn="ctr"/>
            <a:r>
              <a:rPr lang="en-US" sz="3200" dirty="0" smtClean="0"/>
              <a:t>FABRICA DE ENERGIE ATLAS</a:t>
            </a:r>
            <a:endParaRPr lang="en-US" sz="3200" dirty="0"/>
          </a:p>
        </p:txBody>
      </p:sp>
    </p:spTree>
    <p:extLst>
      <p:ext uri="{BB962C8B-B14F-4D97-AF65-F5344CB8AC3E}">
        <p14:creationId xmlns:p14="http://schemas.microsoft.com/office/powerpoint/2010/main" xmlns="" val="760548878"/>
      </p:ext>
    </p:extLst>
  </p:cSld>
  <p:clrMapOvr>
    <a:masterClrMapping/>
  </p:clrMapOvr>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1504</TotalTime>
  <Words>554</Words>
  <Application>Microsoft Office PowerPoint</Application>
  <PresentationFormat>Custom</PresentationFormat>
  <Paragraphs>83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Fațetă</vt:lpstr>
      <vt:lpstr>   LICEUL TEORETIC ALEXANDRU ROSETTI  </vt:lpstr>
      <vt:lpstr>Slide 2</vt:lpstr>
      <vt:lpstr>           Scopul proiectului</vt:lpstr>
      <vt:lpstr>Slide 4</vt:lpstr>
      <vt:lpstr>ACTIVITĂȚILE DESFĂȘURATE</vt:lpstr>
      <vt:lpstr>Slide 6</vt:lpstr>
      <vt:lpstr>Slide 7</vt:lpstr>
      <vt:lpstr>Slide 8</vt:lpstr>
      <vt:lpstr>Slide 9</vt:lpstr>
      <vt:lpstr>Slide 10</vt:lpstr>
      <vt:lpstr>Slide 11</vt:lpstr>
      <vt:lpstr>Slide 12</vt:lpstr>
      <vt:lpstr>CONCLUZII</vt:lpstr>
      <vt:lpstr>ISKENDERUN-oraşul  de pe ţărmul Mării Mediteraneene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Liceul Tehnologic Auto -Craiova</dc:title>
  <dc:creator>LTAStație82</dc:creator>
  <cp:lastModifiedBy>User</cp:lastModifiedBy>
  <cp:revision>136</cp:revision>
  <dcterms:created xsi:type="dcterms:W3CDTF">2022-05-03T15:47:16Z</dcterms:created>
  <dcterms:modified xsi:type="dcterms:W3CDTF">2025-01-17T17:16:04Z</dcterms:modified>
</cp:coreProperties>
</file>